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62" r:id="rId6"/>
    <p:sldId id="263" r:id="rId7"/>
    <p:sldId id="264" r:id="rId8"/>
    <p:sldId id="265" r:id="rId9"/>
    <p:sldId id="266" r:id="rId10"/>
    <p:sldId id="267" r:id="rId11"/>
    <p:sldId id="268" r:id="rId12"/>
    <p:sldId id="269" r:id="rId13"/>
    <p:sldId id="27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c1" initials="p" lastIdx="1" clrIdx="0">
    <p:extLst>
      <p:ext uri="{19B8F6BF-5375-455C-9EA6-DF929625EA0E}">
        <p15:presenceInfo xmlns:p15="http://schemas.microsoft.com/office/powerpoint/2012/main" userId="pc1"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2" d="100"/>
          <a:sy n="102" d="100"/>
        </p:scale>
        <p:origin x="138" y="6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482EE8CB-8A4E-45C6-A5E8-228C187D2CD8}" type="datetimeFigureOut">
              <a:rPr lang="el-GR" smtClean="0"/>
              <a:t>7/7/2025</a:t>
            </a:fld>
            <a:endParaRPr lang="el-G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l-G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F0F85FD9-7D34-479D-A00E-B63C4136EBE8}" type="slidenum">
              <a:rPr lang="el-GR" smtClean="0"/>
              <a:t>‹Nº›</a:t>
            </a:fld>
            <a:endParaRPr lang="el-GR"/>
          </a:p>
        </p:txBody>
      </p:sp>
    </p:spTree>
    <p:extLst>
      <p:ext uri="{BB962C8B-B14F-4D97-AF65-F5344CB8AC3E}">
        <p14:creationId xmlns:p14="http://schemas.microsoft.com/office/powerpoint/2010/main" val="2478974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2EE8CB-8A4E-45C6-A5E8-228C187D2CD8}" type="datetimeFigureOut">
              <a:rPr lang="el-GR" smtClean="0"/>
              <a:t>7/7/2025</a:t>
            </a:fld>
            <a:endParaRPr lang="el-GR"/>
          </a:p>
        </p:txBody>
      </p:sp>
      <p:sp>
        <p:nvSpPr>
          <p:cNvPr id="6" name="Footer Placeholder 5"/>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0F85FD9-7D34-479D-A00E-B63C4136EBE8}" type="slidenum">
              <a:rPr lang="el-GR" smtClean="0"/>
              <a:t>‹Nº›</a:t>
            </a:fld>
            <a:endParaRPr lang="el-GR"/>
          </a:p>
        </p:txBody>
      </p:sp>
    </p:spTree>
    <p:extLst>
      <p:ext uri="{BB962C8B-B14F-4D97-AF65-F5344CB8AC3E}">
        <p14:creationId xmlns:p14="http://schemas.microsoft.com/office/powerpoint/2010/main" val="206189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Τίτλος και λεζάντ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l-GR"/>
              <a:t>Κάντε κλικ για να επεξεργαστείτε τον τίτλο υποδείγματος</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82EE8CB-8A4E-45C6-A5E8-228C187D2CD8}" type="datetimeFigureOut">
              <a:rPr lang="el-GR" smtClean="0"/>
              <a:t>7/7/2025</a:t>
            </a:fld>
            <a:endParaRPr lang="el-GR"/>
          </a:p>
        </p:txBody>
      </p:sp>
      <p:sp>
        <p:nvSpPr>
          <p:cNvPr id="5" name="Footer Placeholder 4"/>
          <p:cNvSpPr>
            <a:spLocks noGrp="1"/>
          </p:cNvSpPr>
          <p:nvPr>
            <p:ph type="ftr" sz="quarter" idx="11"/>
          </p:nvPr>
        </p:nvSpPr>
        <p:spPr/>
        <p:txBody>
          <a:bodyPr/>
          <a:lstStyle/>
          <a:p>
            <a:endParaRPr lang="el-G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0F85FD9-7D34-479D-A00E-B63C4136EBE8}" type="slidenum">
              <a:rPr lang="el-GR" smtClean="0"/>
              <a:t>‹Nº›</a:t>
            </a:fld>
            <a:endParaRPr lang="el-GR"/>
          </a:p>
        </p:txBody>
      </p:sp>
    </p:spTree>
    <p:extLst>
      <p:ext uri="{BB962C8B-B14F-4D97-AF65-F5344CB8AC3E}">
        <p14:creationId xmlns:p14="http://schemas.microsoft.com/office/powerpoint/2010/main" val="25712962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Εισαγωγικά με λεζάντ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l-GR"/>
              <a:t>Κάντε κλικ για να επεξεργαστείτε τον τίτλο υποδείγματος</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82EE8CB-8A4E-45C6-A5E8-228C187D2CD8}" type="datetimeFigureOut">
              <a:rPr lang="el-GR" smtClean="0"/>
              <a:t>7/7/2025</a:t>
            </a:fld>
            <a:endParaRPr lang="el-GR"/>
          </a:p>
        </p:txBody>
      </p:sp>
      <p:sp>
        <p:nvSpPr>
          <p:cNvPr id="5" name="Footer Placeholder 4"/>
          <p:cNvSpPr>
            <a:spLocks noGrp="1"/>
          </p:cNvSpPr>
          <p:nvPr>
            <p:ph type="ftr" sz="quarter" idx="11"/>
          </p:nvPr>
        </p:nvSpPr>
        <p:spPr/>
        <p:txBody>
          <a:bodyPr/>
          <a:lstStyle/>
          <a:p>
            <a:endParaRPr lang="el-G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0F85FD9-7D34-479D-A00E-B63C4136EBE8}" type="slidenum">
              <a:rPr lang="el-GR" smtClean="0"/>
              <a:t>‹Nº›</a:t>
            </a:fld>
            <a:endParaRPr lang="el-GR"/>
          </a:p>
        </p:txBody>
      </p:sp>
    </p:spTree>
    <p:extLst>
      <p:ext uri="{BB962C8B-B14F-4D97-AF65-F5344CB8AC3E}">
        <p14:creationId xmlns:p14="http://schemas.microsoft.com/office/powerpoint/2010/main" val="20195725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Κάρτα ονόματος">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82EE8CB-8A4E-45C6-A5E8-228C187D2CD8}" type="datetimeFigureOut">
              <a:rPr lang="el-GR" smtClean="0"/>
              <a:t>7/7/2025</a:t>
            </a:fld>
            <a:endParaRPr lang="el-GR"/>
          </a:p>
        </p:txBody>
      </p:sp>
      <p:sp>
        <p:nvSpPr>
          <p:cNvPr id="5" name="Footer Placeholder 4"/>
          <p:cNvSpPr>
            <a:spLocks noGrp="1"/>
          </p:cNvSpPr>
          <p:nvPr>
            <p:ph type="ftr" sz="quarter" idx="11"/>
          </p:nvPr>
        </p:nvSpPr>
        <p:spPr/>
        <p:txBody>
          <a:bodyPr/>
          <a:lstStyle/>
          <a:p>
            <a:endParaRPr lang="el-G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0F85FD9-7D34-479D-A00E-B63C4136EBE8}" type="slidenum">
              <a:rPr lang="el-GR" smtClean="0"/>
              <a:t>‹Nº›</a:t>
            </a:fld>
            <a:endParaRPr lang="el-GR"/>
          </a:p>
        </p:txBody>
      </p:sp>
    </p:spTree>
    <p:extLst>
      <p:ext uri="{BB962C8B-B14F-4D97-AF65-F5344CB8AC3E}">
        <p14:creationId xmlns:p14="http://schemas.microsoft.com/office/powerpoint/2010/main" val="1893202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82EE8CB-8A4E-45C6-A5E8-228C187D2CD8}" type="datetimeFigureOut">
              <a:rPr lang="el-GR" smtClean="0"/>
              <a:t>7/7/2025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0F85FD9-7D34-479D-A00E-B63C4136EBE8}" type="slidenum">
              <a:rPr lang="el-GR" smtClean="0"/>
              <a:t>‹Nº›</a:t>
            </a:fld>
            <a:endParaRPr lang="el-GR"/>
          </a:p>
        </p:txBody>
      </p:sp>
    </p:spTree>
    <p:extLst>
      <p:ext uri="{BB962C8B-B14F-4D97-AF65-F5344CB8AC3E}">
        <p14:creationId xmlns:p14="http://schemas.microsoft.com/office/powerpoint/2010/main" val="8277570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82EE8CB-8A4E-45C6-A5E8-228C187D2CD8}" type="datetimeFigureOut">
              <a:rPr lang="el-GR" smtClean="0"/>
              <a:t>7/7/2025</a:t>
            </a:fld>
            <a:endParaRPr lang="el-GR"/>
          </a:p>
        </p:txBody>
      </p:sp>
      <p:sp>
        <p:nvSpPr>
          <p:cNvPr id="8" name="Footer Placeholder 7"/>
          <p:cNvSpPr>
            <a:spLocks noGrp="1"/>
          </p:cNvSpPr>
          <p:nvPr>
            <p:ph type="ftr" sz="quarter" idx="11"/>
          </p:nvPr>
        </p:nvSpPr>
        <p:spPr>
          <a:xfrm>
            <a:off x="561111" y="6391838"/>
            <a:ext cx="3644282" cy="304801"/>
          </a:xfrm>
        </p:spPr>
        <p:txBody>
          <a:bodyPr/>
          <a:lstStyle/>
          <a:p>
            <a:endParaRPr lang="el-GR"/>
          </a:p>
        </p:txBody>
      </p:sp>
      <p:sp>
        <p:nvSpPr>
          <p:cNvPr id="9" name="Slide Number Placeholder 8"/>
          <p:cNvSpPr>
            <a:spLocks noGrp="1"/>
          </p:cNvSpPr>
          <p:nvPr>
            <p:ph type="sldNum" sz="quarter" idx="12"/>
          </p:nvPr>
        </p:nvSpPr>
        <p:spPr/>
        <p:txBody>
          <a:bodyPr/>
          <a:lstStyle/>
          <a:p>
            <a:fld id="{F0F85FD9-7D34-479D-A00E-B63C4136EBE8}" type="slidenum">
              <a:rPr lang="el-GR" smtClean="0"/>
              <a:t>‹Nº›</a:t>
            </a:fld>
            <a:endParaRPr lang="el-GR"/>
          </a:p>
        </p:txBody>
      </p:sp>
    </p:spTree>
    <p:extLst>
      <p:ext uri="{BB962C8B-B14F-4D97-AF65-F5344CB8AC3E}">
        <p14:creationId xmlns:p14="http://schemas.microsoft.com/office/powerpoint/2010/main" val="9198813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482EE8CB-8A4E-45C6-A5E8-228C187D2CD8}" type="datetimeFigureOut">
              <a:rPr lang="el-GR" smtClean="0"/>
              <a:t>7/7/2025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0F85FD9-7D34-479D-A00E-B63C4136EBE8}" type="slidenum">
              <a:rPr lang="el-GR" smtClean="0"/>
              <a:t>‹Nº›</a:t>
            </a:fld>
            <a:endParaRPr lang="el-GR"/>
          </a:p>
        </p:txBody>
      </p:sp>
    </p:spTree>
    <p:extLst>
      <p:ext uri="{BB962C8B-B14F-4D97-AF65-F5344CB8AC3E}">
        <p14:creationId xmlns:p14="http://schemas.microsoft.com/office/powerpoint/2010/main" val="3642201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482EE8CB-8A4E-45C6-A5E8-228C187D2CD8}" type="datetimeFigureOut">
              <a:rPr lang="el-GR" smtClean="0"/>
              <a:t>7/7/2025</a:t>
            </a:fld>
            <a:endParaRPr lang="el-GR"/>
          </a:p>
        </p:txBody>
      </p:sp>
      <p:sp>
        <p:nvSpPr>
          <p:cNvPr id="5" name="Footer Placeholder 4"/>
          <p:cNvSpPr>
            <a:spLocks noGrp="1"/>
          </p:cNvSpPr>
          <p:nvPr>
            <p:ph type="ftr" sz="quarter" idx="11"/>
          </p:nvPr>
        </p:nvSpPr>
        <p:spPr/>
        <p:txBody>
          <a:bodyPr/>
          <a:lstStyle/>
          <a:p>
            <a:endParaRPr lang="el-G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0F85FD9-7D34-479D-A00E-B63C4136EBE8}" type="slidenum">
              <a:rPr lang="el-GR" smtClean="0"/>
              <a:t>‹Nº›</a:t>
            </a:fld>
            <a:endParaRPr lang="el-GR"/>
          </a:p>
        </p:txBody>
      </p:sp>
    </p:spTree>
    <p:extLst>
      <p:ext uri="{BB962C8B-B14F-4D97-AF65-F5344CB8AC3E}">
        <p14:creationId xmlns:p14="http://schemas.microsoft.com/office/powerpoint/2010/main" val="2644885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2EE8CB-8A4E-45C6-A5E8-228C187D2CD8}" type="datetimeFigureOut">
              <a:rPr lang="el-GR" smtClean="0"/>
              <a:t>7/7/2025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0F85FD9-7D34-479D-A00E-B63C4136EBE8}" type="slidenum">
              <a:rPr lang="el-GR" smtClean="0"/>
              <a:t>‹Nº›</a:t>
            </a:fld>
            <a:endParaRPr lang="el-GR"/>
          </a:p>
        </p:txBody>
      </p:sp>
    </p:spTree>
    <p:extLst>
      <p:ext uri="{BB962C8B-B14F-4D97-AF65-F5344CB8AC3E}">
        <p14:creationId xmlns:p14="http://schemas.microsoft.com/office/powerpoint/2010/main" val="1507083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82EE8CB-8A4E-45C6-A5E8-228C187D2CD8}" type="datetimeFigureOut">
              <a:rPr lang="el-GR" smtClean="0"/>
              <a:t>7/7/2025</a:t>
            </a:fld>
            <a:endParaRPr lang="el-GR"/>
          </a:p>
        </p:txBody>
      </p:sp>
      <p:sp>
        <p:nvSpPr>
          <p:cNvPr id="5" name="Footer Placeholder 4"/>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0F85FD9-7D34-479D-A00E-B63C4136EBE8}" type="slidenum">
              <a:rPr lang="el-GR" smtClean="0"/>
              <a:t>‹Nº›</a:t>
            </a:fld>
            <a:endParaRPr lang="el-GR"/>
          </a:p>
        </p:txBody>
      </p:sp>
    </p:spTree>
    <p:extLst>
      <p:ext uri="{BB962C8B-B14F-4D97-AF65-F5344CB8AC3E}">
        <p14:creationId xmlns:p14="http://schemas.microsoft.com/office/powerpoint/2010/main" val="1303033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82EE8CB-8A4E-45C6-A5E8-228C187D2CD8}" type="datetimeFigureOut">
              <a:rPr lang="el-GR" smtClean="0"/>
              <a:t>7/7/2025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0F85FD9-7D34-479D-A00E-B63C4136EBE8}" type="slidenum">
              <a:rPr lang="el-GR" smtClean="0"/>
              <a:t>‹Nº›</a:t>
            </a:fld>
            <a:endParaRPr lang="el-GR"/>
          </a:p>
        </p:txBody>
      </p:sp>
    </p:spTree>
    <p:extLst>
      <p:ext uri="{BB962C8B-B14F-4D97-AF65-F5344CB8AC3E}">
        <p14:creationId xmlns:p14="http://schemas.microsoft.com/office/powerpoint/2010/main" val="4119040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82EE8CB-8A4E-45C6-A5E8-228C187D2CD8}" type="datetimeFigureOut">
              <a:rPr lang="el-GR" smtClean="0"/>
              <a:t>7/7/2025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0F85FD9-7D34-479D-A00E-B63C4136EBE8}" type="slidenum">
              <a:rPr lang="el-GR" smtClean="0"/>
              <a:t>‹Nº›</a:t>
            </a:fld>
            <a:endParaRPr lang="el-GR"/>
          </a:p>
        </p:txBody>
      </p:sp>
    </p:spTree>
    <p:extLst>
      <p:ext uri="{BB962C8B-B14F-4D97-AF65-F5344CB8AC3E}">
        <p14:creationId xmlns:p14="http://schemas.microsoft.com/office/powerpoint/2010/main" val="505441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2EE8CB-8A4E-45C6-A5E8-228C187D2CD8}" type="datetimeFigureOut">
              <a:rPr lang="el-GR" smtClean="0"/>
              <a:t>7/7/2025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0F85FD9-7D34-479D-A00E-B63C4136EBE8}" type="slidenum">
              <a:rPr lang="el-GR" smtClean="0"/>
              <a:t>‹Nº›</a:t>
            </a:fld>
            <a:endParaRPr lang="el-GR"/>
          </a:p>
        </p:txBody>
      </p:sp>
    </p:spTree>
    <p:extLst>
      <p:ext uri="{BB962C8B-B14F-4D97-AF65-F5344CB8AC3E}">
        <p14:creationId xmlns:p14="http://schemas.microsoft.com/office/powerpoint/2010/main" val="3413527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2EE8CB-8A4E-45C6-A5E8-228C187D2CD8}" type="datetimeFigureOut">
              <a:rPr lang="el-GR" smtClean="0"/>
              <a:t>7/7/2025</a:t>
            </a:fld>
            <a:endParaRPr lang="el-GR"/>
          </a:p>
        </p:txBody>
      </p:sp>
      <p:sp>
        <p:nvSpPr>
          <p:cNvPr id="3" name="Footer Placeholder 2"/>
          <p:cNvSpPr>
            <a:spLocks noGrp="1"/>
          </p:cNvSpPr>
          <p:nvPr>
            <p:ph type="ftr" sz="quarter" idx="11"/>
          </p:nvPr>
        </p:nvSpPr>
        <p:spPr/>
        <p:txBody>
          <a:bodyPr/>
          <a:lstStyle/>
          <a:p>
            <a:endParaRPr lang="el-G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F0F85FD9-7D34-479D-A00E-B63C4136EBE8}" type="slidenum">
              <a:rPr lang="el-GR" smtClean="0"/>
              <a:t>‹Nº›</a:t>
            </a:fld>
            <a:endParaRPr lang="el-GR"/>
          </a:p>
        </p:txBody>
      </p:sp>
    </p:spTree>
    <p:extLst>
      <p:ext uri="{BB962C8B-B14F-4D97-AF65-F5344CB8AC3E}">
        <p14:creationId xmlns:p14="http://schemas.microsoft.com/office/powerpoint/2010/main" val="27598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2EE8CB-8A4E-45C6-A5E8-228C187D2CD8}" type="datetimeFigureOut">
              <a:rPr lang="el-GR" smtClean="0"/>
              <a:t>7/7/2025</a:t>
            </a:fld>
            <a:endParaRPr lang="el-GR"/>
          </a:p>
        </p:txBody>
      </p:sp>
      <p:sp>
        <p:nvSpPr>
          <p:cNvPr id="6" name="Footer Placeholder 5"/>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0F85FD9-7D34-479D-A00E-B63C4136EBE8}" type="slidenum">
              <a:rPr lang="el-GR" smtClean="0"/>
              <a:t>‹Nº›</a:t>
            </a:fld>
            <a:endParaRPr lang="el-GR"/>
          </a:p>
        </p:txBody>
      </p:sp>
    </p:spTree>
    <p:extLst>
      <p:ext uri="{BB962C8B-B14F-4D97-AF65-F5344CB8AC3E}">
        <p14:creationId xmlns:p14="http://schemas.microsoft.com/office/powerpoint/2010/main" val="1300654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2EE8CB-8A4E-45C6-A5E8-228C187D2CD8}" type="datetimeFigureOut">
              <a:rPr lang="el-GR" smtClean="0"/>
              <a:t>7/7/2025</a:t>
            </a:fld>
            <a:endParaRPr lang="el-GR"/>
          </a:p>
        </p:txBody>
      </p:sp>
      <p:sp>
        <p:nvSpPr>
          <p:cNvPr id="6" name="Footer Placeholder 5"/>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0F85FD9-7D34-479D-A00E-B63C4136EBE8}" type="slidenum">
              <a:rPr lang="el-GR" smtClean="0"/>
              <a:t>‹Nº›</a:t>
            </a:fld>
            <a:endParaRPr lang="el-GR"/>
          </a:p>
        </p:txBody>
      </p:sp>
    </p:spTree>
    <p:extLst>
      <p:ext uri="{BB962C8B-B14F-4D97-AF65-F5344CB8AC3E}">
        <p14:creationId xmlns:p14="http://schemas.microsoft.com/office/powerpoint/2010/main" val="2038130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482EE8CB-8A4E-45C6-A5E8-228C187D2CD8}" type="datetimeFigureOut">
              <a:rPr lang="el-GR" smtClean="0"/>
              <a:t>7/7/2025</a:t>
            </a:fld>
            <a:endParaRPr lang="el-G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l-G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F0F85FD9-7D34-479D-A00E-B63C4136EBE8}" type="slidenum">
              <a:rPr lang="el-GR" smtClean="0"/>
              <a:t>‹Nº›</a:t>
            </a:fld>
            <a:endParaRPr lang="el-GR"/>
          </a:p>
        </p:txBody>
      </p:sp>
    </p:spTree>
    <p:extLst>
      <p:ext uri="{BB962C8B-B14F-4D97-AF65-F5344CB8AC3E}">
        <p14:creationId xmlns:p14="http://schemas.microsoft.com/office/powerpoint/2010/main" val="12235975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rm.coe.int/1680ac59d6"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4247C1-BBEF-4CFF-A9D6-A166EA6A1452}"/>
              </a:ext>
            </a:extLst>
          </p:cNvPr>
          <p:cNvSpPr>
            <a:spLocks noGrp="1"/>
          </p:cNvSpPr>
          <p:nvPr>
            <p:ph type="ctrTitle"/>
          </p:nvPr>
        </p:nvSpPr>
        <p:spPr>
          <a:xfrm>
            <a:off x="1298713" y="1338471"/>
            <a:ext cx="9250016" cy="2090530"/>
          </a:xfrm>
          <a:solidFill>
            <a:schemeClr val="tx2">
              <a:lumMod val="60000"/>
              <a:lumOff val="40000"/>
            </a:schemeClr>
          </a:solidFill>
        </p:spPr>
        <p:txBody>
          <a:bodyPr/>
          <a:lstStyle/>
          <a:p>
            <a:r>
              <a:rPr lang="en-US" sz="3600" dirty="0">
                <a:solidFill>
                  <a:schemeClr val="tx2">
                    <a:lumMod val="75000"/>
                  </a:schemeClr>
                </a:solidFill>
                <a:latin typeface="Arial" panose="020B0604020202020204" pitchFamily="34" charset="0"/>
                <a:cs typeface="Arial" panose="020B0604020202020204" pitchFamily="34" charset="0"/>
              </a:rPr>
              <a:t>The significant role of Second Chance Schools in prisons</a:t>
            </a:r>
            <a:br>
              <a:rPr lang="en-US" sz="3600" dirty="0">
                <a:solidFill>
                  <a:srgbClr val="008080"/>
                </a:solidFill>
                <a:latin typeface="Arial" panose="020B0604020202020204" pitchFamily="34" charset="0"/>
                <a:cs typeface="Arial" panose="020B0604020202020204" pitchFamily="34" charset="0"/>
              </a:rPr>
            </a:br>
            <a:r>
              <a:rPr lang="el-GR" sz="2000" dirty="0">
                <a:solidFill>
                  <a:schemeClr val="tx1"/>
                </a:solidFill>
                <a:latin typeface="Arial" panose="020B0604020202020204" pitchFamily="34" charset="0"/>
                <a:cs typeface="Arial" panose="020B0604020202020204" pitchFamily="34" charset="0"/>
              </a:rPr>
              <a:t>9</a:t>
            </a:r>
            <a:r>
              <a:rPr lang="en-US" sz="2000" dirty="0" err="1">
                <a:solidFill>
                  <a:schemeClr val="tx1"/>
                </a:solidFill>
                <a:latin typeface="Arial" panose="020B0604020202020204" pitchFamily="34" charset="0"/>
                <a:cs typeface="Arial" panose="020B0604020202020204" pitchFamily="34" charset="0"/>
              </a:rPr>
              <a:t>th</a:t>
            </a:r>
            <a:r>
              <a:rPr lang="en-US" sz="2000" dirty="0">
                <a:solidFill>
                  <a:schemeClr val="tx1"/>
                </a:solidFill>
                <a:latin typeface="Arial" panose="020B0604020202020204" pitchFamily="34" charset="0"/>
                <a:cs typeface="Arial" panose="020B0604020202020204" pitchFamily="34" charset="0"/>
              </a:rPr>
              <a:t> international online Symposium high academic achievement La </a:t>
            </a:r>
            <a:r>
              <a:rPr lang="en-US" sz="2000" dirty="0" err="1">
                <a:solidFill>
                  <a:schemeClr val="tx1"/>
                </a:solidFill>
                <a:latin typeface="Arial" panose="020B0604020202020204" pitchFamily="34" charset="0"/>
                <a:cs typeface="Arial" panose="020B0604020202020204" pitchFamily="34" charset="0"/>
              </a:rPr>
              <a:t>Nucia</a:t>
            </a:r>
            <a:endParaRPr lang="el-GR" sz="2000" dirty="0">
              <a:latin typeface="Arial" panose="020B0604020202020204" pitchFamily="34" charset="0"/>
              <a:cs typeface="Arial" panose="020B0604020202020204" pitchFamily="34" charset="0"/>
            </a:endParaRPr>
          </a:p>
        </p:txBody>
      </p:sp>
      <p:sp>
        <p:nvSpPr>
          <p:cNvPr id="3" name="Υπότιτλος 2">
            <a:extLst>
              <a:ext uri="{FF2B5EF4-FFF2-40B4-BE49-F238E27FC236}">
                <a16:creationId xmlns:a16="http://schemas.microsoft.com/office/drawing/2014/main" id="{1F4C242F-0D7A-4167-B14A-1BBF61365575}"/>
              </a:ext>
            </a:extLst>
          </p:cNvPr>
          <p:cNvSpPr>
            <a:spLocks noGrp="1"/>
          </p:cNvSpPr>
          <p:nvPr>
            <p:ph type="subTitle" idx="1"/>
          </p:nvPr>
        </p:nvSpPr>
        <p:spPr>
          <a:xfrm>
            <a:off x="1298713" y="3935896"/>
            <a:ext cx="9250016" cy="1702903"/>
          </a:xfrm>
        </p:spPr>
        <p:txBody>
          <a:bodyPr>
            <a:normAutofit/>
          </a:bodyPr>
          <a:lstStyle/>
          <a:p>
            <a:pPr marL="64008" marR="0" lvl="0" indent="0" algn="l" defTabSz="914400" rtl="0" eaLnBrk="1" fontAlgn="auto" latinLnBrk="0" hangingPunct="1">
              <a:lnSpc>
                <a:spcPct val="100000"/>
              </a:lnSpc>
              <a:spcBef>
                <a:spcPts val="300"/>
              </a:spcBef>
              <a:spcAft>
                <a:spcPts val="0"/>
              </a:spcAft>
              <a:buClr>
                <a:srgbClr val="A04DA3"/>
              </a:buClr>
              <a:buSzTx/>
              <a:buFont typeface="Georgia"/>
              <a:buNone/>
              <a:tabLst/>
              <a:defRPr/>
            </a:pPr>
            <a:r>
              <a:rPr kumimoji="0" lang="en-US" sz="2400" b="1" i="0" u="none" strike="noStrike" kern="1200" cap="none" spc="0" normalizeH="0" baseline="0" noProof="0" dirty="0">
                <a:ln>
                  <a:noFill/>
                </a:ln>
                <a:solidFill>
                  <a:srgbClr val="438086"/>
                </a:solidFill>
                <a:effectLst/>
                <a:uLnTx/>
                <a:uFillTx/>
                <a:latin typeface="Trebuchet MS"/>
                <a:ea typeface="+mn-ea"/>
                <a:cs typeface="Calibri" pitchFamily="34" charset="0"/>
              </a:rPr>
              <a:t>Maria </a:t>
            </a:r>
            <a:r>
              <a:rPr kumimoji="0" lang="en-US" sz="2400" b="1" i="0" u="none" strike="noStrike" kern="1200" cap="none" spc="0" normalizeH="0" baseline="0" noProof="0" dirty="0" err="1">
                <a:ln>
                  <a:noFill/>
                </a:ln>
                <a:solidFill>
                  <a:srgbClr val="438086"/>
                </a:solidFill>
                <a:effectLst/>
                <a:uLnTx/>
                <a:uFillTx/>
                <a:latin typeface="Trebuchet MS"/>
                <a:ea typeface="+mn-ea"/>
                <a:cs typeface="Calibri" pitchFamily="34" charset="0"/>
              </a:rPr>
              <a:t>Kaminioti</a:t>
            </a:r>
            <a:r>
              <a:rPr kumimoji="0" lang="en-US" sz="2400" b="1" i="0" u="none" strike="noStrike" kern="1200" cap="none" spc="0" normalizeH="0" baseline="0" noProof="0" dirty="0">
                <a:ln>
                  <a:noFill/>
                </a:ln>
                <a:solidFill>
                  <a:srgbClr val="438086"/>
                </a:solidFill>
                <a:effectLst/>
                <a:uLnTx/>
                <a:uFillTx/>
                <a:latin typeface="Trebuchet MS"/>
                <a:ea typeface="+mn-ea"/>
                <a:cs typeface="Calibri" pitchFamily="34" charset="0"/>
              </a:rPr>
              <a:t>,</a:t>
            </a:r>
          </a:p>
          <a:p>
            <a:pPr marL="64008" marR="0" lvl="0" indent="0" algn="l" defTabSz="914400" rtl="0" eaLnBrk="1" fontAlgn="auto" latinLnBrk="0" hangingPunct="1">
              <a:lnSpc>
                <a:spcPct val="100000"/>
              </a:lnSpc>
              <a:spcBef>
                <a:spcPts val="300"/>
              </a:spcBef>
              <a:spcAft>
                <a:spcPts val="0"/>
              </a:spcAft>
              <a:buClr>
                <a:srgbClr val="A04DA3"/>
              </a:buClr>
              <a:buSzTx/>
              <a:buFont typeface="Georgia"/>
              <a:buNone/>
              <a:tabLst/>
              <a:defRPr/>
            </a:pPr>
            <a:r>
              <a:rPr kumimoji="0" lang="en-US" sz="2400" b="1" i="0" u="none" strike="noStrike" kern="1200" cap="none" spc="0" normalizeH="0" baseline="0" noProof="0" dirty="0">
                <a:ln>
                  <a:noFill/>
                </a:ln>
                <a:solidFill>
                  <a:srgbClr val="438086"/>
                </a:solidFill>
                <a:effectLst/>
                <a:uLnTx/>
                <a:uFillTx/>
                <a:latin typeface="Trebuchet MS"/>
                <a:ea typeface="+mn-ea"/>
                <a:cs typeface="Calibri" pitchFamily="34" charset="0"/>
              </a:rPr>
              <a:t>PhD Candidate </a:t>
            </a:r>
          </a:p>
          <a:p>
            <a:pPr marL="64008" marR="0" lvl="0" indent="0" algn="l" defTabSz="914400" rtl="0" eaLnBrk="1" fontAlgn="auto" latinLnBrk="0" hangingPunct="1">
              <a:lnSpc>
                <a:spcPct val="100000"/>
              </a:lnSpc>
              <a:spcBef>
                <a:spcPts val="300"/>
              </a:spcBef>
              <a:spcAft>
                <a:spcPts val="0"/>
              </a:spcAft>
              <a:buClr>
                <a:srgbClr val="A04DA3"/>
              </a:buClr>
              <a:buSzTx/>
              <a:buFont typeface="Georgia"/>
              <a:buNone/>
              <a:tabLst/>
              <a:defRPr/>
            </a:pPr>
            <a:r>
              <a:rPr kumimoji="0" lang="en-US" sz="2400" b="1" i="0" u="none" strike="noStrike" kern="1200" cap="none" spc="0" normalizeH="0" baseline="0" noProof="0" dirty="0">
                <a:ln>
                  <a:noFill/>
                </a:ln>
                <a:solidFill>
                  <a:srgbClr val="438086"/>
                </a:solidFill>
                <a:effectLst/>
                <a:uLnTx/>
                <a:uFillTx/>
                <a:latin typeface="Trebuchet MS"/>
                <a:ea typeface="+mn-ea"/>
                <a:cs typeface="Calibri" pitchFamily="34" charset="0"/>
              </a:rPr>
              <a:t>University of Alicante</a:t>
            </a:r>
          </a:p>
          <a:p>
            <a:pPr marL="64008" marR="0" lvl="0" indent="0" algn="l" defTabSz="914400" rtl="0" eaLnBrk="1" fontAlgn="auto" latinLnBrk="0" hangingPunct="1">
              <a:lnSpc>
                <a:spcPct val="100000"/>
              </a:lnSpc>
              <a:spcBef>
                <a:spcPts val="300"/>
              </a:spcBef>
              <a:spcAft>
                <a:spcPts val="0"/>
              </a:spcAft>
              <a:buClr>
                <a:srgbClr val="A04DA3"/>
              </a:buClr>
              <a:buSzTx/>
              <a:buFont typeface="Georgia"/>
              <a:buNone/>
              <a:tabLst/>
              <a:defRPr/>
            </a:pPr>
            <a:endParaRPr kumimoji="0" lang="en-US" sz="2400" b="1" i="0" u="none" strike="noStrike" kern="1200" cap="none" spc="0" normalizeH="0" baseline="0" noProof="0" dirty="0">
              <a:ln>
                <a:noFill/>
              </a:ln>
              <a:solidFill>
                <a:srgbClr val="438086"/>
              </a:solidFill>
              <a:effectLst/>
              <a:uLnTx/>
              <a:uFillTx/>
              <a:latin typeface="Trebuchet MS"/>
              <a:ea typeface="+mn-ea"/>
              <a:cs typeface="Calibri" pitchFamily="34" charset="0"/>
            </a:endParaRPr>
          </a:p>
          <a:p>
            <a:endParaRPr lang="en-US" sz="1600" dirty="0">
              <a:solidFill>
                <a:schemeClr val="tx1"/>
              </a:solidFill>
              <a:latin typeface="Arial" panose="020B0604020202020204" pitchFamily="34" charset="0"/>
              <a:cs typeface="Arial" panose="020B0604020202020204" pitchFamily="34" charset="0"/>
            </a:endParaRPr>
          </a:p>
          <a:p>
            <a:endParaRPr lang="el-GR" dirty="0"/>
          </a:p>
        </p:txBody>
      </p:sp>
      <p:pic>
        <p:nvPicPr>
          <p:cNvPr id="4" name="Εικόνα 3">
            <a:extLst>
              <a:ext uri="{FF2B5EF4-FFF2-40B4-BE49-F238E27FC236}">
                <a16:creationId xmlns:a16="http://schemas.microsoft.com/office/drawing/2014/main" id="{0B5485AC-DA59-42FA-A777-751233C38FD8}"/>
              </a:ext>
            </a:extLst>
          </p:cNvPr>
          <p:cNvPicPr>
            <a:picLocks noChangeAspect="1"/>
          </p:cNvPicPr>
          <p:nvPr/>
        </p:nvPicPr>
        <p:blipFill>
          <a:blip r:embed="rId2"/>
          <a:stretch>
            <a:fillRect/>
          </a:stretch>
        </p:blipFill>
        <p:spPr>
          <a:xfrm>
            <a:off x="6736544" y="4055165"/>
            <a:ext cx="3812186" cy="1464364"/>
          </a:xfrm>
          <a:prstGeom prst="rect">
            <a:avLst/>
          </a:prstGeom>
        </p:spPr>
      </p:pic>
    </p:spTree>
    <p:extLst>
      <p:ext uri="{BB962C8B-B14F-4D97-AF65-F5344CB8AC3E}">
        <p14:creationId xmlns:p14="http://schemas.microsoft.com/office/powerpoint/2010/main" val="1767967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A04310-BDFE-428F-A25F-2848D03B37EF}"/>
              </a:ext>
            </a:extLst>
          </p:cNvPr>
          <p:cNvSpPr>
            <a:spLocks noGrp="1"/>
          </p:cNvSpPr>
          <p:nvPr>
            <p:ph type="title"/>
          </p:nvPr>
        </p:nvSpPr>
        <p:spPr/>
        <p:txBody>
          <a:bodyPr/>
          <a:lstStyle/>
          <a:p>
            <a:r>
              <a:rPr kumimoji="0" lang="en-US" sz="3200" b="1" i="0" u="none" strike="noStrike" kern="1200" cap="none" spc="0" normalizeH="0" baseline="0" noProof="0" dirty="0">
                <a:ln>
                  <a:noFill/>
                </a:ln>
                <a:solidFill>
                  <a:srgbClr val="438086"/>
                </a:solidFill>
                <a:effectLst/>
                <a:uLnTx/>
                <a:uFillTx/>
                <a:latin typeface="Arial" panose="020B0604020202020204" pitchFamily="34" charset="0"/>
                <a:ea typeface="+mj-ea"/>
                <a:cs typeface="Arial" panose="020B0604020202020204" pitchFamily="34" charset="0"/>
              </a:rPr>
              <a:t>YEARLY PLAN PROCEDURE</a:t>
            </a:r>
            <a:endParaRPr lang="el-GR" sz="3200" dirty="0"/>
          </a:p>
        </p:txBody>
      </p:sp>
      <p:sp>
        <p:nvSpPr>
          <p:cNvPr id="3" name="Θέση περιεχομένου 2">
            <a:extLst>
              <a:ext uri="{FF2B5EF4-FFF2-40B4-BE49-F238E27FC236}">
                <a16:creationId xmlns:a16="http://schemas.microsoft.com/office/drawing/2014/main" id="{440502DE-757F-4CA0-A662-D881F45D21BD}"/>
              </a:ext>
            </a:extLst>
          </p:cNvPr>
          <p:cNvSpPr>
            <a:spLocks noGrp="1"/>
          </p:cNvSpPr>
          <p:nvPr>
            <p:ph idx="1"/>
          </p:nvPr>
        </p:nvSpPr>
        <p:spPr/>
        <p:txBody>
          <a:bodyPr/>
          <a:lstStyle/>
          <a:p>
            <a:pPr marL="457200" indent="-457200" algn="just">
              <a:lnSpc>
                <a:spcPct val="150000"/>
              </a:lnSpc>
              <a:buClr>
                <a:schemeClr val="tx2"/>
              </a:buClr>
              <a:buFont typeface="Wingdings" panose="05000000000000000000" pitchFamily="2" charset="2"/>
              <a:buChar char="v"/>
            </a:pPr>
            <a:r>
              <a:rPr lang="es-ES_tradnl" sz="1800" b="1" dirty="0">
                <a:solidFill>
                  <a:schemeClr val="tx2"/>
                </a:solidFill>
                <a:latin typeface="Arial" panose="020B0604020202020204" pitchFamily="34" charset="0"/>
                <a:cs typeface="Arial" panose="020B0604020202020204" pitchFamily="34" charset="0"/>
              </a:rPr>
              <a:t>First </a:t>
            </a:r>
            <a:r>
              <a:rPr lang="es-ES_tradnl" sz="1800" b="1" dirty="0" err="1">
                <a:solidFill>
                  <a:schemeClr val="tx2"/>
                </a:solidFill>
                <a:latin typeface="Arial" panose="020B0604020202020204" pitchFamily="34" charset="0"/>
                <a:cs typeface="Arial" panose="020B0604020202020204" pitchFamily="34" charset="0"/>
              </a:rPr>
              <a:t>year</a:t>
            </a:r>
            <a:r>
              <a:rPr lang="el-GR" sz="1800" b="1" dirty="0">
                <a:solidFill>
                  <a:schemeClr val="tx2"/>
                </a:solidFill>
                <a:latin typeface="Arial" panose="020B0604020202020204" pitchFamily="34" charset="0"/>
                <a:cs typeface="Arial" panose="020B0604020202020204" pitchFamily="34" charset="0"/>
              </a:rPr>
              <a:t>:</a:t>
            </a:r>
            <a:r>
              <a:rPr lang="en-US" sz="1800" dirty="0">
                <a:solidFill>
                  <a:schemeClr val="tx2"/>
                </a:solidFill>
                <a:latin typeface="Arial" panose="020B0604020202020204" pitchFamily="34" charset="0"/>
                <a:cs typeface="Arial" panose="020B0604020202020204" pitchFamily="34" charset="0"/>
              </a:rPr>
              <a:t> Research of the literature and writing of the theoretical background.</a:t>
            </a:r>
            <a:endParaRPr lang="en-US" sz="1800" b="1" dirty="0">
              <a:solidFill>
                <a:schemeClr val="tx2"/>
              </a:solidFill>
              <a:latin typeface="Arial" panose="020B0604020202020204" pitchFamily="34" charset="0"/>
              <a:cs typeface="Arial" panose="020B0604020202020204" pitchFamily="34" charset="0"/>
            </a:endParaRPr>
          </a:p>
          <a:p>
            <a:pPr marL="457200" indent="-457200" algn="just">
              <a:lnSpc>
                <a:spcPct val="150000"/>
              </a:lnSpc>
              <a:buClr>
                <a:schemeClr val="tx2"/>
              </a:buClr>
              <a:buFont typeface="Wingdings" panose="05000000000000000000" pitchFamily="2" charset="2"/>
              <a:buChar char="v"/>
            </a:pPr>
            <a:endParaRPr lang="en-US" sz="1800" b="1" dirty="0">
              <a:solidFill>
                <a:schemeClr val="tx2"/>
              </a:solidFill>
              <a:latin typeface="Arial" panose="020B0604020202020204" pitchFamily="34" charset="0"/>
              <a:cs typeface="Arial" panose="020B0604020202020204" pitchFamily="34" charset="0"/>
            </a:endParaRPr>
          </a:p>
          <a:p>
            <a:pPr marL="457200" indent="-457200" algn="just">
              <a:lnSpc>
                <a:spcPct val="150000"/>
              </a:lnSpc>
              <a:buClr>
                <a:schemeClr val="tx2"/>
              </a:buClr>
              <a:buFont typeface="Wingdings" panose="05000000000000000000" pitchFamily="2" charset="2"/>
              <a:buChar char="v"/>
            </a:pPr>
            <a:r>
              <a:rPr lang="en-US" sz="1800" b="1" dirty="0">
                <a:solidFill>
                  <a:schemeClr val="tx2"/>
                </a:solidFill>
                <a:latin typeface="Arial" panose="020B0604020202020204" pitchFamily="34" charset="0"/>
                <a:cs typeface="Arial" panose="020B0604020202020204" pitchFamily="34" charset="0"/>
              </a:rPr>
              <a:t>Second year</a:t>
            </a:r>
            <a:r>
              <a:rPr lang="el-GR" sz="1800" b="1" dirty="0">
                <a:solidFill>
                  <a:schemeClr val="tx2"/>
                </a:solidFill>
                <a:latin typeface="Arial" panose="020B0604020202020204" pitchFamily="34" charset="0"/>
                <a:cs typeface="Arial" panose="020B0604020202020204" pitchFamily="34" charset="0"/>
              </a:rPr>
              <a:t>:</a:t>
            </a:r>
            <a:r>
              <a:rPr lang="en-US" sz="1800" b="1" dirty="0">
                <a:solidFill>
                  <a:schemeClr val="tx2"/>
                </a:solidFill>
                <a:latin typeface="Arial" panose="020B0604020202020204" pitchFamily="34" charset="0"/>
                <a:cs typeface="Arial" panose="020B0604020202020204" pitchFamily="34" charset="0"/>
              </a:rPr>
              <a:t> </a:t>
            </a:r>
            <a:r>
              <a:rPr lang="en-US" sz="1800" dirty="0">
                <a:solidFill>
                  <a:schemeClr val="tx2"/>
                </a:solidFill>
                <a:latin typeface="Arial" panose="020B0604020202020204" pitchFamily="34" charset="0"/>
                <a:cs typeface="Arial" panose="020B0604020202020204" pitchFamily="34" charset="0"/>
              </a:rPr>
              <a:t>Research in prisons and second chance schools.</a:t>
            </a:r>
          </a:p>
          <a:p>
            <a:pPr marL="457200" indent="-457200" algn="just">
              <a:lnSpc>
                <a:spcPct val="150000"/>
              </a:lnSpc>
              <a:buClr>
                <a:schemeClr val="tx2"/>
              </a:buClr>
              <a:buFont typeface="Wingdings" panose="05000000000000000000" pitchFamily="2" charset="2"/>
              <a:buChar char="v"/>
            </a:pPr>
            <a:endParaRPr lang="en-US" sz="1800" b="1" dirty="0">
              <a:solidFill>
                <a:schemeClr val="tx2"/>
              </a:solidFill>
              <a:latin typeface="Arial" panose="020B0604020202020204" pitchFamily="34" charset="0"/>
              <a:cs typeface="Arial" panose="020B0604020202020204" pitchFamily="34" charset="0"/>
            </a:endParaRPr>
          </a:p>
          <a:p>
            <a:pPr marL="457200" indent="-457200" algn="just">
              <a:lnSpc>
                <a:spcPct val="150000"/>
              </a:lnSpc>
              <a:buClr>
                <a:schemeClr val="tx2"/>
              </a:buClr>
              <a:buFont typeface="Wingdings" panose="05000000000000000000" pitchFamily="2" charset="2"/>
              <a:buChar char="v"/>
            </a:pPr>
            <a:r>
              <a:rPr lang="en-US" sz="1800" b="1" dirty="0">
                <a:solidFill>
                  <a:schemeClr val="tx2"/>
                </a:solidFill>
                <a:latin typeface="Arial" panose="020B0604020202020204" pitchFamily="34" charset="0"/>
                <a:cs typeface="Arial" panose="020B0604020202020204" pitchFamily="34" charset="0"/>
              </a:rPr>
              <a:t>Third year</a:t>
            </a:r>
            <a:r>
              <a:rPr lang="el-GR" sz="1800" b="1" dirty="0">
                <a:solidFill>
                  <a:schemeClr val="tx2"/>
                </a:solidFill>
                <a:latin typeface="Arial" panose="020B0604020202020204" pitchFamily="34" charset="0"/>
                <a:cs typeface="Arial" panose="020B0604020202020204" pitchFamily="34" charset="0"/>
              </a:rPr>
              <a:t>:</a:t>
            </a:r>
            <a:r>
              <a:rPr lang="en-US" sz="1800" b="1" dirty="0">
                <a:solidFill>
                  <a:schemeClr val="tx2"/>
                </a:solidFill>
                <a:latin typeface="Arial" panose="020B0604020202020204" pitchFamily="34" charset="0"/>
                <a:cs typeface="Arial" panose="020B0604020202020204" pitchFamily="34" charset="0"/>
              </a:rPr>
              <a:t> </a:t>
            </a:r>
            <a:r>
              <a:rPr lang="en-US" sz="1800" dirty="0">
                <a:solidFill>
                  <a:schemeClr val="tx2"/>
                </a:solidFill>
                <a:latin typeface="Arial" panose="020B0604020202020204" pitchFamily="34" charset="0"/>
                <a:cs typeface="Arial" panose="020B0604020202020204" pitchFamily="34" charset="0"/>
              </a:rPr>
              <a:t>Analysis of the data, findings, results and conclusions.</a:t>
            </a:r>
            <a:endParaRPr lang="en-US" sz="1800" b="1" dirty="0">
              <a:solidFill>
                <a:schemeClr val="tx2"/>
              </a:solidFill>
              <a:latin typeface="Arial" panose="020B060402020202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2145890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A2D257-B451-4FAC-8BEC-3D3B6CC93BE0}"/>
              </a:ext>
            </a:extLst>
          </p:cNvPr>
          <p:cNvSpPr>
            <a:spLocks noGrp="1"/>
          </p:cNvSpPr>
          <p:nvPr>
            <p:ph type="title"/>
          </p:nvPr>
        </p:nvSpPr>
        <p:spPr/>
        <p:txBody>
          <a:bodyPr/>
          <a:lstStyle/>
          <a:p>
            <a:r>
              <a:rPr lang="it-IT" dirty="0">
                <a:solidFill>
                  <a:srgbClr val="0070C0"/>
                </a:solidFill>
                <a:latin typeface="Arial" panose="020B0604020202020204" pitchFamily="34" charset="0"/>
                <a:cs typeface="Arial" panose="020B0604020202020204" pitchFamily="34" charset="0"/>
              </a:rPr>
              <a:t>Expected research result</a:t>
            </a:r>
            <a:endParaRPr lang="el-GR" dirty="0">
              <a:solidFill>
                <a:srgbClr val="0070C0"/>
              </a:solidFill>
            </a:endParaRPr>
          </a:p>
        </p:txBody>
      </p:sp>
      <p:sp>
        <p:nvSpPr>
          <p:cNvPr id="3" name="Θέση περιεχομένου 2">
            <a:extLst>
              <a:ext uri="{FF2B5EF4-FFF2-40B4-BE49-F238E27FC236}">
                <a16:creationId xmlns:a16="http://schemas.microsoft.com/office/drawing/2014/main" id="{B5FE84B2-CFC4-4C5D-9366-FEEC760B99A6}"/>
              </a:ext>
            </a:extLst>
          </p:cNvPr>
          <p:cNvSpPr>
            <a:spLocks noGrp="1"/>
          </p:cNvSpPr>
          <p:nvPr>
            <p:ph idx="1"/>
          </p:nvPr>
        </p:nvSpPr>
        <p:spPr/>
        <p:txBody>
          <a:bodyPr>
            <a:normAutofit lnSpcReduction="10000"/>
          </a:bodyPr>
          <a:lstStyle/>
          <a:p>
            <a:pPr marL="365760" marR="0" lvl="0" indent="-256032" algn="l" defTabSz="914400" rtl="0" eaLnBrk="1" fontAlgn="auto" latinLnBrk="0" hangingPunct="1">
              <a:lnSpc>
                <a:spcPct val="100000"/>
              </a:lnSpc>
              <a:spcBef>
                <a:spcPts val="300"/>
              </a:spcBef>
              <a:spcAft>
                <a:spcPts val="0"/>
              </a:spcAft>
              <a:buClrTx/>
              <a:buSzTx/>
              <a:buFont typeface="Wingdings" panose="05000000000000000000" pitchFamily="2" charset="2"/>
              <a:buChar char="ü"/>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kumimoji="0" lang="en-US" sz="2000" b="0" i="0" u="none" strike="noStrike" kern="1200" cap="none" spc="0" normalizeH="0" baseline="0" noProof="0" dirty="0">
                <a:ln>
                  <a:noFill/>
                </a:ln>
                <a:solidFill>
                  <a:srgbClr val="53548A"/>
                </a:solidFill>
                <a:effectLst/>
                <a:uLnTx/>
                <a:uFillTx/>
                <a:latin typeface="Arial" panose="020B0604020202020204" pitchFamily="34" charset="0"/>
                <a:cs typeface="Arial" panose="020B0604020202020204" pitchFamily="34" charset="0"/>
              </a:rPr>
              <a:t>I aspire to see the positive results of lifelong education in the second chance schools</a:t>
            </a:r>
            <a:r>
              <a:rPr kumimoji="0" lang="el-GR" sz="2000" b="0" i="0" u="none" strike="noStrike" kern="1200" cap="none" spc="0" normalizeH="0" baseline="0" noProof="0" dirty="0">
                <a:ln>
                  <a:noFill/>
                </a:ln>
                <a:solidFill>
                  <a:srgbClr val="53548A"/>
                </a:solidFill>
                <a:effectLst/>
                <a:uLnTx/>
                <a:uFillTx/>
                <a:latin typeface="Arial" panose="020B0604020202020204" pitchFamily="34" charset="0"/>
                <a:cs typeface="Arial" panose="020B0604020202020204" pitchFamily="34" charset="0"/>
              </a:rPr>
              <a:t>.</a:t>
            </a:r>
            <a:r>
              <a:rPr kumimoji="0" lang="en-US" sz="2000" b="0" i="0" u="none" strike="noStrike" kern="1200" cap="none" spc="0" normalizeH="0" baseline="0" noProof="0" dirty="0">
                <a:ln>
                  <a:noFill/>
                </a:ln>
                <a:solidFill>
                  <a:srgbClr val="53548A"/>
                </a:solidFill>
                <a:effectLst/>
                <a:uLnTx/>
                <a:uFillTx/>
                <a:latin typeface="Arial" panose="020B0604020202020204" pitchFamily="34" charset="0"/>
                <a:cs typeface="Arial" panose="020B0604020202020204" pitchFamily="34" charset="0"/>
              </a:rPr>
              <a:t> </a:t>
            </a:r>
          </a:p>
          <a:p>
            <a:pPr marL="365760" marR="0" lvl="0" indent="-256032" algn="l" defTabSz="914400" rtl="0" eaLnBrk="1" fontAlgn="auto" latinLnBrk="0" hangingPunct="1">
              <a:lnSpc>
                <a:spcPct val="100000"/>
              </a:lnSpc>
              <a:spcBef>
                <a:spcPts val="300"/>
              </a:spcBef>
              <a:spcAft>
                <a:spcPts val="0"/>
              </a:spcAft>
              <a:buClrTx/>
              <a:buSzTx/>
              <a:buFont typeface="Wingdings" panose="05000000000000000000" pitchFamily="2" charset="2"/>
              <a:buChar char="ü"/>
              <a:tabLst/>
              <a:defRPr/>
            </a:pPr>
            <a:r>
              <a:rPr kumimoji="0" lang="en-US" sz="2000" b="0" i="0" u="none" strike="noStrike" kern="1200" cap="none" spc="0" normalizeH="0" baseline="0" noProof="0" dirty="0">
                <a:ln>
                  <a:noFill/>
                </a:ln>
                <a:solidFill>
                  <a:srgbClr val="53548A"/>
                </a:solidFill>
                <a:effectLst/>
                <a:uLnTx/>
                <a:uFillTx/>
                <a:latin typeface="Arial" panose="020B0604020202020204" pitchFamily="34" charset="0"/>
                <a:cs typeface="Arial" panose="020B0604020202020204" pitchFamily="34" charset="0"/>
              </a:rPr>
              <a:t>Furthermore, to highlight the chance and the evolution of career of the vulnerable groups</a:t>
            </a:r>
            <a:r>
              <a:rPr kumimoji="0" lang="el-GR" sz="2000" b="0" i="0" u="none" strike="noStrike" kern="1200" cap="none" spc="0" normalizeH="0" baseline="0" noProof="0" dirty="0">
                <a:ln>
                  <a:noFill/>
                </a:ln>
                <a:solidFill>
                  <a:srgbClr val="53548A"/>
                </a:solidFill>
                <a:effectLst/>
                <a:uLnTx/>
                <a:uFillTx/>
                <a:latin typeface="Arial" panose="020B0604020202020204" pitchFamily="34" charset="0"/>
                <a:cs typeface="Arial" panose="020B0604020202020204" pitchFamily="34" charset="0"/>
              </a:rPr>
              <a:t>. Η</a:t>
            </a:r>
            <a:r>
              <a:rPr kumimoji="0" lang="en-US" sz="2000" b="0" i="0" u="none" strike="noStrike" kern="1200" cap="none" spc="0" normalizeH="0" baseline="0" noProof="0" dirty="0" err="1">
                <a:ln>
                  <a:noFill/>
                </a:ln>
                <a:solidFill>
                  <a:srgbClr val="53548A"/>
                </a:solidFill>
                <a:effectLst/>
                <a:uLnTx/>
                <a:uFillTx/>
                <a:latin typeface="Arial" panose="020B0604020202020204" pitchFamily="34" charset="0"/>
                <a:cs typeface="Arial" panose="020B0604020202020204" pitchFamily="34" charset="0"/>
              </a:rPr>
              <a:t>opefully</a:t>
            </a:r>
            <a:r>
              <a:rPr kumimoji="0" lang="en-US" sz="2000" b="0" i="0" u="none" strike="noStrike" kern="1200" cap="none" spc="0" normalizeH="0" baseline="0" noProof="0" dirty="0">
                <a:ln>
                  <a:noFill/>
                </a:ln>
                <a:solidFill>
                  <a:srgbClr val="53548A"/>
                </a:solidFill>
                <a:effectLst/>
                <a:uLnTx/>
                <a:uFillTx/>
                <a:latin typeface="Arial" panose="020B0604020202020204" pitchFamily="34" charset="0"/>
                <a:cs typeface="Arial" panose="020B0604020202020204" pitchFamily="34" charset="0"/>
              </a:rPr>
              <a:t> giving everyone equal rights to education</a:t>
            </a:r>
          </a:p>
          <a:p>
            <a:pPr marL="109728" marR="0" lvl="0" indent="0" algn="l" defTabSz="914400" rtl="0" eaLnBrk="1" fontAlgn="auto" latinLnBrk="0" hangingPunct="1">
              <a:lnSpc>
                <a:spcPct val="100000"/>
              </a:lnSpc>
              <a:spcBef>
                <a:spcPts val="300"/>
              </a:spcBef>
              <a:spcAft>
                <a:spcPts val="0"/>
              </a:spcAft>
              <a:buClrTx/>
              <a:buSzTx/>
              <a:buFont typeface="Georgia"/>
              <a:buNone/>
              <a:tabLst/>
              <a:defRPr/>
            </a:pPr>
            <a:endParaRPr kumimoji="0" lang="en-US" sz="2000" b="0" i="0" u="none" strike="noStrike" kern="1200" cap="none" spc="0" normalizeH="0" baseline="0" noProof="0" dirty="0">
              <a:ln>
                <a:noFill/>
              </a:ln>
              <a:solidFill>
                <a:srgbClr val="53548A"/>
              </a:solidFill>
              <a:effectLst/>
              <a:uLnTx/>
              <a:uFillTx/>
              <a:latin typeface="Arial" panose="020B0604020202020204" pitchFamily="34" charset="0"/>
              <a:cs typeface="Arial" panose="020B0604020202020204" pitchFamily="34" charset="0"/>
            </a:endParaRPr>
          </a:p>
          <a:p>
            <a:pPr marL="365760" marR="0" lvl="0" indent="-256032" algn="l" defTabSz="914400" rtl="0" eaLnBrk="1" fontAlgn="auto" latinLnBrk="0" hangingPunct="1">
              <a:lnSpc>
                <a:spcPct val="100000"/>
              </a:lnSpc>
              <a:spcBef>
                <a:spcPts val="300"/>
              </a:spcBef>
              <a:spcAft>
                <a:spcPts val="0"/>
              </a:spcAft>
              <a:buClrTx/>
              <a:buSzTx/>
              <a:buFont typeface="Wingdings" panose="05000000000000000000" pitchFamily="2" charset="2"/>
              <a:buChar char="ü"/>
              <a:tabLst/>
              <a:defRPr/>
            </a:pPr>
            <a:r>
              <a:rPr kumimoji="0" lang="en-US" sz="2000" b="0" i="0" u="none" strike="noStrike" kern="1200" cap="none" spc="0" normalizeH="0" baseline="0" noProof="0" dirty="0">
                <a:ln>
                  <a:noFill/>
                </a:ln>
                <a:solidFill>
                  <a:srgbClr val="53548A"/>
                </a:solidFill>
                <a:effectLst/>
                <a:uLnTx/>
                <a:uFillTx/>
                <a:latin typeface="Arial" panose="020B0604020202020204" pitchFamily="34" charset="0"/>
                <a:cs typeface="Arial" panose="020B0604020202020204" pitchFamily="34" charset="0"/>
              </a:rPr>
              <a:t>In addition to, I hope to  create a useful mini guide for the counselors with important information on overcoming the difficulties of incarceration</a:t>
            </a:r>
          </a:p>
          <a:p>
            <a:pPr marL="365760" marR="0" lvl="0" indent="-256032" algn="l" defTabSz="914400" rtl="0" eaLnBrk="1" fontAlgn="auto" latinLnBrk="0" hangingPunct="1">
              <a:lnSpc>
                <a:spcPct val="100000"/>
              </a:lnSpc>
              <a:spcBef>
                <a:spcPts val="300"/>
              </a:spcBef>
              <a:spcAft>
                <a:spcPts val="0"/>
              </a:spcAft>
              <a:buClrTx/>
              <a:buSzTx/>
              <a:buFont typeface="Wingdings" panose="05000000000000000000" pitchFamily="2" charset="2"/>
              <a:buChar char="ü"/>
              <a:tabLst/>
              <a:defRPr/>
            </a:pPr>
            <a:endParaRPr kumimoji="0" lang="en-US" sz="2000" b="0" i="0" u="none" strike="noStrike" kern="1200" cap="none" spc="0" normalizeH="0" baseline="0" noProof="0" dirty="0">
              <a:ln>
                <a:noFill/>
              </a:ln>
              <a:solidFill>
                <a:srgbClr val="53548A"/>
              </a:solidFill>
              <a:effectLst/>
              <a:uLnTx/>
              <a:uFillTx/>
              <a:latin typeface="Arial" panose="020B0604020202020204" pitchFamily="34" charset="0"/>
              <a:cs typeface="Arial" panose="020B0604020202020204" pitchFamily="34" charset="0"/>
            </a:endParaRPr>
          </a:p>
          <a:p>
            <a:pPr marL="365760" marR="0" lvl="0" indent="-256032" algn="l" defTabSz="914400" rtl="0" eaLnBrk="1" fontAlgn="auto" latinLnBrk="0" hangingPunct="1">
              <a:lnSpc>
                <a:spcPct val="100000"/>
              </a:lnSpc>
              <a:spcBef>
                <a:spcPts val="300"/>
              </a:spcBef>
              <a:spcAft>
                <a:spcPts val="0"/>
              </a:spcAft>
              <a:buClrTx/>
              <a:buSzTx/>
              <a:buFont typeface="Wingdings" panose="05000000000000000000" pitchFamily="2" charset="2"/>
              <a:buChar char="ü"/>
              <a:tabLst/>
              <a:defRPr/>
            </a:pPr>
            <a:r>
              <a:rPr kumimoji="0" lang="en-US" sz="2000" b="0" i="0" u="none" strike="noStrike" kern="1200" cap="none" spc="0" normalizeH="0" baseline="0" noProof="0" dirty="0">
                <a:ln>
                  <a:noFill/>
                </a:ln>
                <a:solidFill>
                  <a:srgbClr val="53548A"/>
                </a:solidFill>
                <a:effectLst/>
                <a:uLnTx/>
                <a:uFillTx/>
                <a:latin typeface="Arial" panose="020B0604020202020204" pitchFamily="34" charset="0"/>
                <a:cs typeface="Arial" panose="020B0604020202020204" pitchFamily="34" charset="0"/>
              </a:rPr>
              <a:t>Finally, to pave new ways for the future of Education in Greek prisons</a:t>
            </a:r>
            <a:r>
              <a:rPr kumimoji="0" lang="el-GR" sz="2000" b="0" i="0" u="none" strike="noStrike" kern="1200" cap="none" spc="0" normalizeH="0" baseline="0" noProof="0" dirty="0">
                <a:ln>
                  <a:noFill/>
                </a:ln>
                <a:solidFill>
                  <a:srgbClr val="53548A"/>
                </a:solidFill>
                <a:effectLst/>
                <a:uLnTx/>
                <a:uFillTx/>
                <a:latin typeface="Arial" panose="020B0604020202020204" pitchFamily="34" charset="0"/>
                <a:cs typeface="Arial" panose="020B0604020202020204" pitchFamily="34" charset="0"/>
              </a:rPr>
              <a:t>. Β</a:t>
            </a:r>
            <a:r>
              <a:rPr kumimoji="0" lang="en-US" sz="2000" b="0" i="0" u="none" strike="noStrike" kern="1200" cap="none" spc="0" normalizeH="0" baseline="0" noProof="0" dirty="0">
                <a:ln>
                  <a:noFill/>
                </a:ln>
                <a:solidFill>
                  <a:srgbClr val="53548A"/>
                </a:solidFill>
                <a:effectLst/>
                <a:uLnTx/>
                <a:uFillTx/>
                <a:latin typeface="Arial" panose="020B0604020202020204" pitchFamily="34" charset="0"/>
                <a:cs typeface="Arial" panose="020B0604020202020204" pitchFamily="34" charset="0"/>
              </a:rPr>
              <a:t>y coming out of prison and with the support of counselling, be able to reintegrate into society and avoid recidivism</a:t>
            </a:r>
          </a:p>
          <a:p>
            <a:endParaRPr lang="el-GR" dirty="0"/>
          </a:p>
        </p:txBody>
      </p:sp>
    </p:spTree>
    <p:extLst>
      <p:ext uri="{BB962C8B-B14F-4D97-AF65-F5344CB8AC3E}">
        <p14:creationId xmlns:p14="http://schemas.microsoft.com/office/powerpoint/2010/main" val="3118377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B01F7B-9752-40FB-B162-629A2CAB5106}"/>
              </a:ext>
            </a:extLst>
          </p:cNvPr>
          <p:cNvSpPr>
            <a:spLocks noGrp="1"/>
          </p:cNvSpPr>
          <p:nvPr>
            <p:ph type="title"/>
          </p:nvPr>
        </p:nvSpPr>
        <p:spPr/>
        <p:txBody>
          <a:bodyPr/>
          <a:lstStyle/>
          <a:p>
            <a:r>
              <a:rPr lang="en-US" dirty="0">
                <a:solidFill>
                  <a:srgbClr val="0070C0"/>
                </a:solidFill>
                <a:latin typeface="Arial" panose="020B0604020202020204" pitchFamily="34" charset="0"/>
                <a:cs typeface="Arial" panose="020B0604020202020204" pitchFamily="34" charset="0"/>
              </a:rPr>
              <a:t>Bibliography</a:t>
            </a:r>
            <a:endParaRPr lang="el-GR" dirty="0">
              <a:solidFill>
                <a:srgbClr val="0070C0"/>
              </a:solidFill>
            </a:endParaRPr>
          </a:p>
        </p:txBody>
      </p:sp>
      <p:sp>
        <p:nvSpPr>
          <p:cNvPr id="3" name="Θέση περιεχομένου 2">
            <a:extLst>
              <a:ext uri="{FF2B5EF4-FFF2-40B4-BE49-F238E27FC236}">
                <a16:creationId xmlns:a16="http://schemas.microsoft.com/office/drawing/2014/main" id="{46600EE4-EBDC-418E-A4C4-99F0A5DA9A87}"/>
              </a:ext>
            </a:extLst>
          </p:cNvPr>
          <p:cNvSpPr>
            <a:spLocks noGrp="1"/>
          </p:cNvSpPr>
          <p:nvPr>
            <p:ph idx="1"/>
          </p:nvPr>
        </p:nvSpPr>
        <p:spPr/>
        <p:txBody>
          <a:bodyPr>
            <a:normAutofit fontScale="92500"/>
          </a:bodyPr>
          <a:lstStyle/>
          <a:p>
            <a:pPr marL="342900" lvl="0" indent="-342900">
              <a:lnSpc>
                <a:spcPct val="107000"/>
              </a:lnSpc>
              <a:spcAft>
                <a:spcPts val="800"/>
              </a:spcAft>
              <a:buFont typeface="+mj-lt"/>
              <a:buAutoNum type="arabicPeriod"/>
              <a:tabLst>
                <a:tab pos="457200" algn="l"/>
              </a:tabLst>
            </a:pPr>
            <a:r>
              <a:rPr lang="en-US" sz="1600" dirty="0" err="1">
                <a:solidFill>
                  <a:schemeClr val="tx2"/>
                </a:solidFill>
                <a:effectLst/>
                <a:latin typeface="Arial" panose="020B0604020202020204" pitchFamily="34" charset="0"/>
                <a:ea typeface="Calibri" panose="020F0502020204030204" pitchFamily="34" charset="0"/>
                <a:cs typeface="Arial" panose="020B0604020202020204" pitchFamily="34" charset="0"/>
              </a:rPr>
              <a:t>Katsamori</a:t>
            </a:r>
            <a:r>
              <a:rPr lang="en-US" sz="1600" dirty="0">
                <a:solidFill>
                  <a:schemeClr val="tx2"/>
                </a:solidFill>
                <a:effectLst/>
                <a:latin typeface="Arial" panose="020B0604020202020204" pitchFamily="34" charset="0"/>
                <a:ea typeface="Calibri" panose="020F0502020204030204" pitchFamily="34" charset="0"/>
                <a:cs typeface="Arial" panose="020B0604020202020204" pitchFamily="34" charset="0"/>
              </a:rPr>
              <a:t>, Th. (2020). </a:t>
            </a:r>
            <a:r>
              <a:rPr lang="en-US" sz="1600" i="1" dirty="0">
                <a:solidFill>
                  <a:schemeClr val="tx2"/>
                </a:solidFill>
                <a:effectLst/>
                <a:latin typeface="Arial" panose="020B0604020202020204" pitchFamily="34" charset="0"/>
                <a:ea typeface="Calibri" panose="020F0502020204030204" pitchFamily="34" charset="0"/>
                <a:cs typeface="Arial" panose="020B0604020202020204" pitchFamily="34" charset="0"/>
              </a:rPr>
              <a:t>Education for citizenship and vulnerable social groups: The case of Second Chance Schools (SCS) in prisons</a:t>
            </a:r>
            <a:r>
              <a:rPr lang="en-US" sz="1600" dirty="0">
                <a:solidFill>
                  <a:schemeClr val="tx2"/>
                </a:solidFill>
                <a:effectLst/>
                <a:latin typeface="Arial" panose="020B0604020202020204" pitchFamily="34" charset="0"/>
                <a:ea typeface="Calibri" panose="020F0502020204030204" pitchFamily="34" charset="0"/>
                <a:cs typeface="Arial" panose="020B0604020202020204" pitchFamily="34" charset="0"/>
              </a:rPr>
              <a:t>. </a:t>
            </a:r>
            <a:r>
              <a:rPr lang="el-GR" sz="1600" dirty="0" err="1">
                <a:solidFill>
                  <a:schemeClr val="tx2"/>
                </a:solidFill>
                <a:effectLst/>
                <a:latin typeface="Arial" panose="020B0604020202020204" pitchFamily="34" charset="0"/>
                <a:ea typeface="Calibri" panose="020F0502020204030204" pitchFamily="34" charset="0"/>
                <a:cs typeface="Arial" panose="020B0604020202020204" pitchFamily="34" charset="0"/>
              </a:rPr>
              <a:t>University</a:t>
            </a:r>
            <a:r>
              <a:rPr lang="el-GR" sz="1600" dirty="0">
                <a:solidFill>
                  <a:schemeClr val="tx2"/>
                </a:solidFill>
                <a:effectLst/>
                <a:latin typeface="Arial" panose="020B0604020202020204" pitchFamily="34" charset="0"/>
                <a:ea typeface="Calibri" panose="020F0502020204030204" pitchFamily="34" charset="0"/>
                <a:cs typeface="Arial" panose="020B0604020202020204" pitchFamily="34" charset="0"/>
              </a:rPr>
              <a:t> of </a:t>
            </a:r>
            <a:r>
              <a:rPr lang="el-GR" sz="1600" dirty="0" err="1">
                <a:solidFill>
                  <a:schemeClr val="tx2"/>
                </a:solidFill>
                <a:effectLst/>
                <a:latin typeface="Arial" panose="020B0604020202020204" pitchFamily="34" charset="0"/>
                <a:ea typeface="Calibri" panose="020F0502020204030204" pitchFamily="34" charset="0"/>
                <a:cs typeface="Arial" panose="020B0604020202020204" pitchFamily="34" charset="0"/>
              </a:rPr>
              <a:t>Peloponnese</a:t>
            </a:r>
            <a:r>
              <a:rPr lang="el-GR" sz="1600" dirty="0">
                <a:solidFill>
                  <a:schemeClr val="tx2"/>
                </a:solidFill>
                <a:effectLst/>
                <a:latin typeface="Arial" panose="020B0604020202020204" pitchFamily="34" charset="0"/>
                <a:ea typeface="Calibri" panose="020F0502020204030204" pitchFamily="34" charset="0"/>
                <a:cs typeface="Arial" panose="020B0604020202020204" pitchFamily="34" charset="0"/>
              </a:rPr>
              <a:t>.</a:t>
            </a:r>
            <a:endParaRPr lang="en-US" sz="16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mj-lt"/>
              <a:buAutoNum type="arabicPeriod"/>
              <a:tabLst>
                <a:tab pos="457200" algn="l"/>
              </a:tabLst>
            </a:pPr>
            <a:r>
              <a:rPr lang="en-US" sz="1600" dirty="0" err="1">
                <a:solidFill>
                  <a:schemeClr val="tx2"/>
                </a:solidFill>
                <a:effectLst/>
                <a:latin typeface="Arial" panose="020B0604020202020204" pitchFamily="34" charset="0"/>
                <a:ea typeface="Calibri" panose="020F0502020204030204" pitchFamily="34" charset="0"/>
                <a:cs typeface="Arial" panose="020B0604020202020204" pitchFamily="34" charset="0"/>
              </a:rPr>
              <a:t>Koula</a:t>
            </a:r>
            <a:r>
              <a:rPr lang="en-US" sz="1600" dirty="0">
                <a:solidFill>
                  <a:schemeClr val="tx2"/>
                </a:solidFill>
                <a:effectLst/>
                <a:latin typeface="Arial" panose="020B0604020202020204" pitchFamily="34" charset="0"/>
                <a:ea typeface="Calibri" panose="020F0502020204030204" pitchFamily="34" charset="0"/>
                <a:cs typeface="Arial" panose="020B0604020202020204" pitchFamily="34" charset="0"/>
              </a:rPr>
              <a:t>, Th. (2022). </a:t>
            </a:r>
            <a:r>
              <a:rPr lang="en-US" sz="1600" i="1" dirty="0">
                <a:solidFill>
                  <a:schemeClr val="tx2"/>
                </a:solidFill>
                <a:effectLst/>
                <a:latin typeface="Arial" panose="020B0604020202020204" pitchFamily="34" charset="0"/>
                <a:ea typeface="Calibri" panose="020F0502020204030204" pitchFamily="34" charset="0"/>
                <a:cs typeface="Arial" panose="020B0604020202020204" pitchFamily="34" charset="0"/>
              </a:rPr>
              <a:t>Lifelong learning in detention facilities: A case study of Second Chance Schools (SCS) (Barriers, motivations, perceptions of learners)</a:t>
            </a:r>
            <a:r>
              <a:rPr lang="en-US" sz="1600" dirty="0">
                <a:solidFill>
                  <a:schemeClr val="tx2"/>
                </a:solidFill>
                <a:effectLst/>
                <a:latin typeface="Arial" panose="020B0604020202020204" pitchFamily="34" charset="0"/>
                <a:ea typeface="Calibri" panose="020F0502020204030204" pitchFamily="34" charset="0"/>
                <a:cs typeface="Arial" panose="020B0604020202020204" pitchFamily="34" charset="0"/>
              </a:rPr>
              <a:t>. </a:t>
            </a:r>
            <a:r>
              <a:rPr lang="el-GR" sz="1600" dirty="0" err="1">
                <a:solidFill>
                  <a:schemeClr val="tx2"/>
                </a:solidFill>
                <a:effectLst/>
                <a:latin typeface="Arial" panose="020B0604020202020204" pitchFamily="34" charset="0"/>
                <a:ea typeface="Calibri" panose="020F0502020204030204" pitchFamily="34" charset="0"/>
                <a:cs typeface="Arial" panose="020B0604020202020204" pitchFamily="34" charset="0"/>
              </a:rPr>
              <a:t>Master</a:t>
            </a:r>
            <a:r>
              <a:rPr lang="el-GR" sz="1600" dirty="0">
                <a:solidFill>
                  <a:schemeClr val="tx2"/>
                </a:solidFill>
                <a:effectLst/>
                <a:latin typeface="Arial" panose="020B0604020202020204" pitchFamily="34" charset="0"/>
                <a:ea typeface="Calibri" panose="020F0502020204030204" pitchFamily="34" charset="0"/>
                <a:cs typeface="Arial" panose="020B0604020202020204" pitchFamily="34" charset="0"/>
              </a:rPr>
              <a:t> </a:t>
            </a:r>
            <a:r>
              <a:rPr lang="el-GR" sz="1600" dirty="0" err="1">
                <a:solidFill>
                  <a:schemeClr val="tx2"/>
                </a:solidFill>
                <a:effectLst/>
                <a:latin typeface="Arial" panose="020B0604020202020204" pitchFamily="34" charset="0"/>
                <a:ea typeface="Calibri" panose="020F0502020204030204" pitchFamily="34" charset="0"/>
                <a:cs typeface="Arial" panose="020B0604020202020204" pitchFamily="34" charset="0"/>
              </a:rPr>
              <a:t>Thesis</a:t>
            </a:r>
            <a:r>
              <a:rPr lang="el-GR" sz="1600" dirty="0">
                <a:solidFill>
                  <a:schemeClr val="tx2"/>
                </a:solidFill>
                <a:effectLst/>
                <a:latin typeface="Arial" panose="020B0604020202020204" pitchFamily="34" charset="0"/>
                <a:ea typeface="Calibri" panose="020F0502020204030204" pitchFamily="34" charset="0"/>
                <a:cs typeface="Arial" panose="020B0604020202020204" pitchFamily="34" charset="0"/>
              </a:rPr>
              <a:t>, </a:t>
            </a:r>
            <a:r>
              <a:rPr lang="el-GR" sz="1600" dirty="0" err="1">
                <a:solidFill>
                  <a:schemeClr val="tx2"/>
                </a:solidFill>
                <a:effectLst/>
                <a:latin typeface="Arial" panose="020B0604020202020204" pitchFamily="34" charset="0"/>
                <a:ea typeface="Calibri" panose="020F0502020204030204" pitchFamily="34" charset="0"/>
                <a:cs typeface="Arial" panose="020B0604020202020204" pitchFamily="34" charset="0"/>
              </a:rPr>
              <a:t>University</a:t>
            </a:r>
            <a:r>
              <a:rPr lang="el-GR" sz="1600" dirty="0">
                <a:solidFill>
                  <a:schemeClr val="tx2"/>
                </a:solidFill>
                <a:effectLst/>
                <a:latin typeface="Arial" panose="020B0604020202020204" pitchFamily="34" charset="0"/>
                <a:ea typeface="Calibri" panose="020F0502020204030204" pitchFamily="34" charset="0"/>
                <a:cs typeface="Arial" panose="020B0604020202020204" pitchFamily="34" charset="0"/>
              </a:rPr>
              <a:t> of </a:t>
            </a:r>
            <a:r>
              <a:rPr lang="el-GR" sz="1600" dirty="0" err="1">
                <a:solidFill>
                  <a:schemeClr val="tx2"/>
                </a:solidFill>
                <a:effectLst/>
                <a:latin typeface="Arial" panose="020B0604020202020204" pitchFamily="34" charset="0"/>
                <a:ea typeface="Calibri" panose="020F0502020204030204" pitchFamily="34" charset="0"/>
                <a:cs typeface="Arial" panose="020B0604020202020204" pitchFamily="34" charset="0"/>
              </a:rPr>
              <a:t>Piraeus</a:t>
            </a:r>
            <a:r>
              <a:rPr lang="el-GR" sz="1600" dirty="0">
                <a:solidFill>
                  <a:schemeClr val="tx2"/>
                </a:solidFill>
                <a:effectLst/>
                <a:latin typeface="Arial" panose="020B0604020202020204" pitchFamily="34" charset="0"/>
                <a:ea typeface="Calibri" panose="020F0502020204030204" pitchFamily="34" charset="0"/>
                <a:cs typeface="Arial" panose="020B0604020202020204" pitchFamily="34" charset="0"/>
              </a:rPr>
              <a:t>.</a:t>
            </a:r>
          </a:p>
          <a:p>
            <a:pPr marL="342900" lvl="0" indent="-342900">
              <a:lnSpc>
                <a:spcPct val="107000"/>
              </a:lnSpc>
              <a:spcAft>
                <a:spcPts val="800"/>
              </a:spcAft>
              <a:buFont typeface="+mj-lt"/>
              <a:buAutoNum type="arabicPeriod"/>
              <a:tabLst>
                <a:tab pos="457200" algn="l"/>
              </a:tabLst>
            </a:pPr>
            <a:r>
              <a:rPr lang="en-US" sz="1600" dirty="0" err="1">
                <a:solidFill>
                  <a:schemeClr val="tx2"/>
                </a:solidFill>
                <a:effectLst/>
                <a:latin typeface="Arial" panose="020B0604020202020204" pitchFamily="34" charset="0"/>
                <a:ea typeface="Calibri" panose="020F0502020204030204" pitchFamily="34" charset="0"/>
                <a:cs typeface="Arial" panose="020B0604020202020204" pitchFamily="34" charset="0"/>
              </a:rPr>
              <a:t>Papamichail</a:t>
            </a:r>
            <a:r>
              <a:rPr lang="en-US" sz="1600" dirty="0">
                <a:solidFill>
                  <a:schemeClr val="tx2"/>
                </a:solidFill>
                <a:effectLst/>
                <a:latin typeface="Arial" panose="020B0604020202020204" pitchFamily="34" charset="0"/>
                <a:ea typeface="Calibri" panose="020F0502020204030204" pitchFamily="34" charset="0"/>
                <a:cs typeface="Arial" panose="020B0604020202020204" pitchFamily="34" charset="0"/>
              </a:rPr>
              <a:t>, E. (2020). </a:t>
            </a:r>
            <a:r>
              <a:rPr lang="en-US" sz="1600" i="1" dirty="0">
                <a:solidFill>
                  <a:schemeClr val="tx2"/>
                </a:solidFill>
                <a:effectLst/>
                <a:latin typeface="Arial" panose="020B0604020202020204" pitchFamily="34" charset="0"/>
                <a:ea typeface="Calibri" panose="020F0502020204030204" pitchFamily="34" charset="0"/>
                <a:cs typeface="Arial" panose="020B0604020202020204" pitchFamily="34" charset="0"/>
              </a:rPr>
              <a:t>Second Chance Schools in detention facilities: Teachers' views on the education provided to adult prisoners. Research in SCS of Central Greece</a:t>
            </a:r>
            <a:r>
              <a:rPr lang="en-US" sz="1600" dirty="0">
                <a:solidFill>
                  <a:schemeClr val="tx2"/>
                </a:solidFill>
                <a:effectLst/>
                <a:latin typeface="Arial" panose="020B0604020202020204" pitchFamily="34" charset="0"/>
                <a:ea typeface="Calibri" panose="020F0502020204030204" pitchFamily="34" charset="0"/>
                <a:cs typeface="Arial" panose="020B0604020202020204" pitchFamily="34" charset="0"/>
              </a:rPr>
              <a:t>. Master Thesis, University of Thessaly</a:t>
            </a:r>
          </a:p>
          <a:p>
            <a:pPr marL="109728" lvl="0" algn="just">
              <a:buClr>
                <a:prstClr val="black"/>
              </a:buClr>
            </a:pPr>
            <a:r>
              <a:rPr lang="en-US" sz="1600" dirty="0">
                <a:solidFill>
                  <a:schemeClr val="tx2"/>
                </a:solidFill>
                <a:latin typeface="Arial" panose="020B0604020202020204" pitchFamily="34" charset="0"/>
                <a:cs typeface="Arial" panose="020B0604020202020204" pitchFamily="34" charset="0"/>
              </a:rPr>
              <a:t>The European Convention for the Prevention of Torture and Inhuman or Degrading Treatment or Punishment</a:t>
            </a:r>
            <a:r>
              <a:rPr lang="el-GR" sz="1600" dirty="0">
                <a:solidFill>
                  <a:schemeClr val="tx2"/>
                </a:solidFill>
                <a:latin typeface="Arial" panose="020B0604020202020204" pitchFamily="34" charset="0"/>
                <a:cs typeface="Arial" panose="020B0604020202020204" pitchFamily="34" charset="0"/>
              </a:rPr>
              <a:t> (</a:t>
            </a:r>
            <a:r>
              <a:rPr lang="en-US" sz="1600" dirty="0" err="1">
                <a:solidFill>
                  <a:schemeClr val="tx2"/>
                </a:solidFill>
                <a:latin typeface="Arial" panose="020B0604020202020204" pitchFamily="34" charset="0"/>
                <a:cs typeface="Arial" panose="020B0604020202020204" pitchFamily="34" charset="0"/>
              </a:rPr>
              <a:t>cpt</a:t>
            </a:r>
            <a:r>
              <a:rPr lang="en-US" sz="1600" dirty="0">
                <a:solidFill>
                  <a:schemeClr val="tx2"/>
                </a:solidFill>
                <a:latin typeface="Arial" panose="020B0604020202020204" pitchFamily="34" charset="0"/>
                <a:cs typeface="Arial" panose="020B0604020202020204" pitchFamily="34" charset="0"/>
              </a:rPr>
              <a:t> 2022)</a:t>
            </a:r>
            <a:endParaRPr lang="el-GR" sz="1600" dirty="0">
              <a:solidFill>
                <a:schemeClr val="tx2"/>
              </a:solidFill>
              <a:latin typeface="Arial" panose="020B0604020202020204" pitchFamily="34" charset="0"/>
              <a:cs typeface="Arial" panose="020B0604020202020204" pitchFamily="34" charset="0"/>
            </a:endParaRPr>
          </a:p>
          <a:p>
            <a:pPr marL="0" lvl="0" indent="0" algn="just">
              <a:buClr>
                <a:prstClr val="black"/>
              </a:buClr>
              <a:buNone/>
            </a:pPr>
            <a:r>
              <a:rPr lang="es-ES" sz="1600" dirty="0">
                <a:solidFill>
                  <a:schemeClr val="tx2"/>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https://rm.coe.int/1680ac59d6</a:t>
            </a:r>
            <a:endParaRPr lang="es-ES" sz="1600" dirty="0">
              <a:solidFill>
                <a:schemeClr val="tx2"/>
              </a:solidFill>
              <a:latin typeface="Arial" panose="020B0604020202020204" pitchFamily="34" charset="0"/>
              <a:cs typeface="Arial" panose="020B0604020202020204" pitchFamily="34" charset="0"/>
            </a:endParaRPr>
          </a:p>
          <a:p>
            <a:pPr marL="342900" lvl="0" indent="-342900">
              <a:lnSpc>
                <a:spcPct val="107000"/>
              </a:lnSpc>
              <a:spcAft>
                <a:spcPts val="800"/>
              </a:spcAft>
              <a:buFont typeface="+mj-lt"/>
              <a:buAutoNum type="arabicPeriod"/>
              <a:tabLst>
                <a:tab pos="457200" algn="l"/>
              </a:tabLs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buClr>
                <a:prstClr val="black"/>
              </a:buClr>
              <a:buNone/>
            </a:pPr>
            <a:endParaRPr lang="es-ES" sz="1600" dirty="0">
              <a:solidFill>
                <a:schemeClr val="tx1"/>
              </a:solidFill>
              <a:latin typeface="Arial" panose="020B0604020202020204" pitchFamily="34" charset="0"/>
              <a:cs typeface="Arial" panose="020B0604020202020204" pitchFamily="34" charset="0"/>
            </a:endParaRPr>
          </a:p>
          <a:p>
            <a:pPr marL="0" lvl="0" indent="0">
              <a:lnSpc>
                <a:spcPct val="107000"/>
              </a:lnSpc>
              <a:spcAft>
                <a:spcPts val="800"/>
              </a:spcAft>
              <a:buNone/>
              <a:tabLst>
                <a:tab pos="457200" algn="l"/>
              </a:tabLst>
            </a:pPr>
            <a:endPar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None/>
              <a:tabLst>
                <a:tab pos="457200" algn="l"/>
              </a:tabLst>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874984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8434CD-E08C-4D94-8CF8-93436BF2234F}"/>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00CA6807-E4E9-47A8-B934-4C2CA41A5295}"/>
              </a:ext>
            </a:extLst>
          </p:cNvPr>
          <p:cNvSpPr>
            <a:spLocks noGrp="1"/>
          </p:cNvSpPr>
          <p:nvPr>
            <p:ph idx="1"/>
          </p:nvPr>
        </p:nvSpPr>
        <p:spPr/>
        <p:txBody>
          <a:bodyPr/>
          <a:lstStyle/>
          <a:p>
            <a:r>
              <a:rPr kumimoji="0" lang="es-ES" sz="4000" b="0" i="0" u="none" strike="noStrike" kern="1200" cap="none" spc="0" normalizeH="0" baseline="0" noProof="0" dirty="0">
                <a:ln>
                  <a:noFill/>
                </a:ln>
                <a:solidFill>
                  <a:schemeClr val="tx2"/>
                </a:solidFill>
                <a:effectLst/>
                <a:uLnTx/>
                <a:uFillTx/>
                <a:latin typeface="Arial" panose="020B0604020202020204" pitchFamily="34" charset="0"/>
                <a:ea typeface="+mj-ea"/>
                <a:cs typeface="Arial" panose="020B0604020202020204" pitchFamily="34" charset="0"/>
              </a:rPr>
              <a:t>Gracias a todos y todas!</a:t>
            </a:r>
            <a:br>
              <a:rPr kumimoji="0" lang="es-ES" sz="4000" b="0" i="0" u="none" strike="noStrike" kern="1200" cap="none" spc="0" normalizeH="0" baseline="0" noProof="0" dirty="0">
                <a:ln>
                  <a:noFill/>
                </a:ln>
                <a:solidFill>
                  <a:schemeClr val="tx2"/>
                </a:solidFill>
                <a:effectLst/>
                <a:uLnTx/>
                <a:uFillTx/>
                <a:latin typeface="Arial" panose="020B0604020202020204" pitchFamily="34" charset="0"/>
                <a:ea typeface="+mj-ea"/>
                <a:cs typeface="Arial" panose="020B0604020202020204" pitchFamily="34" charset="0"/>
              </a:rPr>
            </a:br>
            <a:endParaRPr kumimoji="0" lang="es-ES" sz="4000" b="0" i="0" u="none" strike="noStrike" kern="1200" cap="none" spc="0" normalizeH="0" baseline="0" noProof="0" dirty="0">
              <a:ln>
                <a:noFill/>
              </a:ln>
              <a:solidFill>
                <a:schemeClr val="tx2"/>
              </a:solidFill>
              <a:effectLst/>
              <a:uLnTx/>
              <a:uFillTx/>
              <a:latin typeface="Arial" panose="020B0604020202020204" pitchFamily="34" charset="0"/>
              <a:ea typeface="+mj-ea"/>
              <a:cs typeface="Arial" panose="020B0604020202020204" pitchFamily="34" charset="0"/>
            </a:endParaRPr>
          </a:p>
          <a:p>
            <a:pPr marL="109728" marR="0" lvl="0" indent="0" algn="l" defTabSz="914400" rtl="0" eaLnBrk="1" fontAlgn="auto" latinLnBrk="0" hangingPunct="1">
              <a:lnSpc>
                <a:spcPct val="100000"/>
              </a:lnSpc>
              <a:spcBef>
                <a:spcPts val="300"/>
              </a:spcBef>
              <a:spcAft>
                <a:spcPts val="0"/>
              </a:spcAft>
              <a:buClr>
                <a:srgbClr val="A04DA3"/>
              </a:buClr>
              <a:buSzTx/>
              <a:buFont typeface="Georgia"/>
              <a:buNone/>
              <a:tabLst/>
              <a:defRPr/>
            </a:pPr>
            <a:r>
              <a:rPr kumimoji="0" lang="es-ES" sz="400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Thank </a:t>
            </a:r>
            <a:r>
              <a:rPr kumimoji="0" lang="es-ES" sz="4000" b="0" i="0" u="none" strike="noStrike" kern="1200" cap="none" spc="0" normalizeH="0" baseline="0" noProof="0" dirty="0" err="1">
                <a:ln>
                  <a:noFill/>
                </a:ln>
                <a:solidFill>
                  <a:schemeClr val="tx2"/>
                </a:solidFill>
                <a:effectLst/>
                <a:uLnTx/>
                <a:uFillTx/>
                <a:latin typeface="Arial" panose="020B0604020202020204" pitchFamily="34" charset="0"/>
                <a:ea typeface="+mn-ea"/>
                <a:cs typeface="Arial" panose="020B0604020202020204" pitchFamily="34" charset="0"/>
              </a:rPr>
              <a:t>you</a:t>
            </a:r>
            <a:r>
              <a:rPr kumimoji="0" lang="es-ES" sz="400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 </a:t>
            </a:r>
            <a:r>
              <a:rPr kumimoji="0" lang="es-ES" sz="4000" b="0" i="0" u="none" strike="noStrike" kern="1200" cap="none" spc="0" normalizeH="0" baseline="0" noProof="0" dirty="0" err="1">
                <a:ln>
                  <a:noFill/>
                </a:ln>
                <a:solidFill>
                  <a:schemeClr val="tx2"/>
                </a:solidFill>
                <a:effectLst/>
                <a:uLnTx/>
                <a:uFillTx/>
                <a:latin typeface="Arial" panose="020B0604020202020204" pitchFamily="34" charset="0"/>
                <a:ea typeface="+mn-ea"/>
                <a:cs typeface="Arial" panose="020B0604020202020204" pitchFamily="34" charset="0"/>
              </a:rPr>
              <a:t>all</a:t>
            </a:r>
            <a:r>
              <a:rPr kumimoji="0" lang="es-ES" sz="400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a:t>
            </a:r>
          </a:p>
          <a:p>
            <a:pPr marL="109728" marR="0" lvl="0" indent="0" algn="l" defTabSz="914400" rtl="0" eaLnBrk="1" fontAlgn="auto" latinLnBrk="0" hangingPunct="1">
              <a:lnSpc>
                <a:spcPct val="100000"/>
              </a:lnSpc>
              <a:spcBef>
                <a:spcPts val="300"/>
              </a:spcBef>
              <a:spcAft>
                <a:spcPts val="0"/>
              </a:spcAft>
              <a:buClr>
                <a:srgbClr val="A04DA3"/>
              </a:buClr>
              <a:buSzTx/>
              <a:buFont typeface="Georgia"/>
              <a:buNone/>
              <a:tabLst/>
              <a:defRPr/>
            </a:pPr>
            <a:endParaRPr kumimoji="0" lang="es-ES" sz="2800" b="0" i="0" u="none" strike="noStrike" kern="1200" cap="none" spc="0" normalizeH="0" baseline="0" noProof="0" dirty="0">
              <a:ln>
                <a:noFill/>
              </a:ln>
              <a:solidFill>
                <a:prstClr val="black"/>
              </a:solidFill>
              <a:effectLst/>
              <a:uLnTx/>
              <a:uFillTx/>
              <a:latin typeface="Georgia"/>
              <a:ea typeface="+mn-ea"/>
              <a:cs typeface="+mn-cs"/>
            </a:endParaRPr>
          </a:p>
          <a:p>
            <a:endParaRPr lang="el-GR" dirty="0"/>
          </a:p>
        </p:txBody>
      </p:sp>
    </p:spTree>
    <p:extLst>
      <p:ext uri="{BB962C8B-B14F-4D97-AF65-F5344CB8AC3E}">
        <p14:creationId xmlns:p14="http://schemas.microsoft.com/office/powerpoint/2010/main" val="2245421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B89CA9-649F-4FEF-A073-8B724E93B574}"/>
              </a:ext>
            </a:extLst>
          </p:cNvPr>
          <p:cNvSpPr>
            <a:spLocks noGrp="1"/>
          </p:cNvSpPr>
          <p:nvPr>
            <p:ph type="title"/>
          </p:nvPr>
        </p:nvSpPr>
        <p:spPr/>
        <p:txBody>
          <a:bodyPr/>
          <a:lstStyle/>
          <a:p>
            <a:r>
              <a:rPr lang="en-US" sz="3200" dirty="0">
                <a:solidFill>
                  <a:srgbClr val="0070C0"/>
                </a:solidFill>
                <a:latin typeface="Arial" panose="020B0604020202020204" pitchFamily="34" charset="0"/>
                <a:cs typeface="Arial" panose="020B0604020202020204" pitchFamily="34" charset="0"/>
              </a:rPr>
              <a:t>The role of Second Chance Schools in prisons</a:t>
            </a:r>
            <a:endParaRPr lang="el-GR" sz="3200" dirty="0">
              <a:solidFill>
                <a:srgbClr val="0070C0"/>
              </a:solidFill>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DDC0EA76-AC56-43BF-8AC4-25928FDA7FDA}"/>
              </a:ext>
            </a:extLst>
          </p:cNvPr>
          <p:cNvSpPr>
            <a:spLocks noGrp="1"/>
          </p:cNvSpPr>
          <p:nvPr>
            <p:ph idx="1"/>
          </p:nvPr>
        </p:nvSpPr>
        <p:spPr/>
        <p:txBody>
          <a:bodyPr/>
          <a:lstStyle/>
          <a:p>
            <a:r>
              <a:rPr lang="en-US" sz="2000" dirty="0">
                <a:latin typeface="Arial" panose="020B0604020202020204" pitchFamily="34" charset="0"/>
                <a:cs typeface="Arial" panose="020B0604020202020204" pitchFamily="34" charset="0"/>
              </a:rPr>
              <a:t>Second Chance Schools (SDE) operating within prisons are an institution that aims to educate and reintegrate prisoners.</a:t>
            </a:r>
            <a:endParaRPr lang="el-GR"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Second chance schools in prisons offer inmates opportunities for personal development, vocational rehabilitation and social integration, reducing recidivism rates.</a:t>
            </a:r>
            <a:endParaRPr lang="el-GR" sz="2000" dirty="0">
              <a:latin typeface="Arial" panose="020B0604020202020204" pitchFamily="34" charset="0"/>
              <a:cs typeface="Arial" panose="020B0604020202020204" pitchFamily="34" charset="0"/>
            </a:endParaRPr>
          </a:p>
          <a:p>
            <a:endParaRPr lang="el-GR" sz="2000" dirty="0">
              <a:latin typeface="Arial" panose="020B060402020202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3504411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DBE664-C405-4F85-8F95-F2C6983B2A54}"/>
              </a:ext>
            </a:extLst>
          </p:cNvPr>
          <p:cNvSpPr>
            <a:spLocks noGrp="1"/>
          </p:cNvSpPr>
          <p:nvPr>
            <p:ph type="title"/>
          </p:nvPr>
        </p:nvSpPr>
        <p:spPr/>
        <p:txBody>
          <a:bodyPr/>
          <a:lstStyle/>
          <a:p>
            <a:r>
              <a:rPr lang="en-US" dirty="0">
                <a:solidFill>
                  <a:srgbClr val="0070C0"/>
                </a:solidFill>
                <a:latin typeface="Arial" panose="020B0604020202020204" pitchFamily="34" charset="0"/>
                <a:cs typeface="Arial" panose="020B0604020202020204" pitchFamily="34" charset="0"/>
              </a:rPr>
              <a:t>The Role of the Educator</a:t>
            </a:r>
            <a:endParaRPr lang="el-GR" dirty="0">
              <a:solidFill>
                <a:srgbClr val="0070C0"/>
              </a:solidFill>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7DAEBCFD-9D19-4E35-BEAE-322F6C2994D0}"/>
              </a:ext>
            </a:extLst>
          </p:cNvPr>
          <p:cNvSpPr>
            <a:spLocks noGrp="1"/>
          </p:cNvSpPr>
          <p:nvPr>
            <p:ph idx="1"/>
          </p:nvPr>
        </p:nvSpPr>
        <p:spPr/>
        <p:txBody>
          <a:bodyPr>
            <a:normAutofit fontScale="92500" lnSpcReduction="20000"/>
          </a:bodyPr>
          <a:lstStyle/>
          <a:p>
            <a:r>
              <a:rPr lang="en-US" sz="1900" dirty="0">
                <a:latin typeface="Arial" panose="020B0604020202020204" pitchFamily="34" charset="0"/>
                <a:cs typeface="Arial" panose="020B0604020202020204" pitchFamily="34" charset="0"/>
              </a:rPr>
              <a:t>Educators at second chance schools in prison  are not only teachers, but also mentors and advisors, supporting inmates in discovering new goals through learning.</a:t>
            </a:r>
          </a:p>
          <a:p>
            <a:r>
              <a:rPr lang="en-US" sz="1900" dirty="0">
                <a:latin typeface="Arial" panose="020B0604020202020204" pitchFamily="34" charset="0"/>
                <a:cs typeface="Arial" panose="020B0604020202020204" pitchFamily="34" charset="0"/>
              </a:rPr>
              <a:t>Key responsibilities:</a:t>
            </a:r>
          </a:p>
          <a:p>
            <a:r>
              <a:rPr lang="en-US" sz="1900" dirty="0">
                <a:latin typeface="Arial" panose="020B0604020202020204" pitchFamily="34" charset="0"/>
                <a:cs typeface="Arial" panose="020B0604020202020204" pitchFamily="34" charset="0"/>
              </a:rPr>
              <a:t>✔ Creating a safe and supportive learning environment</a:t>
            </a:r>
          </a:p>
          <a:p>
            <a:r>
              <a:rPr lang="en-US" sz="1900" dirty="0">
                <a:latin typeface="Arial" panose="020B0604020202020204" pitchFamily="34" charset="0"/>
                <a:cs typeface="Arial" panose="020B0604020202020204" pitchFamily="34" charset="0"/>
              </a:rPr>
              <a:t>✔Adapting teaching methods to the needs of learners (low educational level, learning difficulties, psychological needs)</a:t>
            </a:r>
          </a:p>
          <a:p>
            <a:r>
              <a:rPr lang="en-US" sz="1900" dirty="0">
                <a:latin typeface="Arial" panose="020B0604020202020204" pitchFamily="34" charset="0"/>
                <a:cs typeface="Arial" panose="020B0604020202020204" pitchFamily="34" charset="0"/>
              </a:rPr>
              <a:t>✔Cultivating motivation to learn and boosting students' self-confidence</a:t>
            </a:r>
          </a:p>
          <a:p>
            <a:r>
              <a:rPr lang="en-US" sz="1900" dirty="0">
                <a:latin typeface="Arial" panose="020B0604020202020204" pitchFamily="34" charset="0"/>
                <a:cs typeface="Arial" panose="020B0604020202020204" pitchFamily="34" charset="0"/>
              </a:rPr>
              <a:t>✔Managing the specific characteristics of the student population (low self-esteem, history of educational failure).</a:t>
            </a:r>
          </a:p>
          <a:p>
            <a:r>
              <a:rPr lang="en-US" sz="1900" dirty="0">
                <a:latin typeface="Arial" panose="020B0604020202020204" pitchFamily="34" charset="0"/>
                <a:cs typeface="Arial" panose="020B0604020202020204" pitchFamily="34" charset="0"/>
              </a:rPr>
              <a:t>✔ Guidance for social and professional integration</a:t>
            </a:r>
          </a:p>
          <a:p>
            <a:endParaRPr lang="el-GR" dirty="0"/>
          </a:p>
        </p:txBody>
      </p:sp>
    </p:spTree>
    <p:extLst>
      <p:ext uri="{BB962C8B-B14F-4D97-AF65-F5344CB8AC3E}">
        <p14:creationId xmlns:p14="http://schemas.microsoft.com/office/powerpoint/2010/main" val="312627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A522D6-EA12-4DAD-A409-C7307040DAD6}"/>
              </a:ext>
            </a:extLst>
          </p:cNvPr>
          <p:cNvSpPr>
            <a:spLocks noGrp="1"/>
          </p:cNvSpPr>
          <p:nvPr>
            <p:ph type="title"/>
          </p:nvPr>
        </p:nvSpPr>
        <p:spPr/>
        <p:txBody>
          <a:bodyPr/>
          <a:lstStyle/>
          <a:p>
            <a:r>
              <a:rPr lang="en-US" sz="3200" dirty="0">
                <a:solidFill>
                  <a:srgbClr val="0070C0"/>
                </a:solidFill>
                <a:latin typeface="Arial" panose="020B0604020202020204" pitchFamily="34" charset="0"/>
                <a:cs typeface="Arial" panose="020B0604020202020204" pitchFamily="34" charset="0"/>
              </a:rPr>
              <a:t>Aims</a:t>
            </a:r>
            <a:r>
              <a:rPr lang="el-GR" sz="3200" dirty="0">
                <a:solidFill>
                  <a:srgbClr val="0070C0"/>
                </a:solidFill>
                <a:latin typeface="Arial" panose="020B0604020202020204" pitchFamily="34" charset="0"/>
                <a:cs typeface="Arial" panose="020B0604020202020204" pitchFamily="34" charset="0"/>
              </a:rPr>
              <a:t> </a:t>
            </a:r>
            <a:r>
              <a:rPr lang="en-US" sz="3200" dirty="0">
                <a:solidFill>
                  <a:srgbClr val="0070C0"/>
                </a:solidFill>
                <a:latin typeface="Arial" panose="020B0604020202020204" pitchFamily="34" charset="0"/>
                <a:cs typeface="Arial" panose="020B0604020202020204" pitchFamily="34" charset="0"/>
              </a:rPr>
              <a:t>and benefits of second chance schools</a:t>
            </a:r>
            <a:endParaRPr lang="el-GR" sz="3200" dirty="0">
              <a:solidFill>
                <a:srgbClr val="0070C0"/>
              </a:solidFill>
              <a:latin typeface="Arial" panose="020B0604020202020204" pitchFamily="34" charset="0"/>
              <a:cs typeface="Arial" panose="020B0604020202020204" pitchFamily="34" charset="0"/>
            </a:endParaRPr>
          </a:p>
        </p:txBody>
      </p:sp>
      <p:sp>
        <p:nvSpPr>
          <p:cNvPr id="3" name="Θέση κειμένου 2">
            <a:extLst>
              <a:ext uri="{FF2B5EF4-FFF2-40B4-BE49-F238E27FC236}">
                <a16:creationId xmlns:a16="http://schemas.microsoft.com/office/drawing/2014/main" id="{3C948106-3346-4D65-9756-B8DBBD398BF3}"/>
              </a:ext>
            </a:extLst>
          </p:cNvPr>
          <p:cNvSpPr>
            <a:spLocks noGrp="1"/>
          </p:cNvSpPr>
          <p:nvPr>
            <p:ph type="body" idx="1"/>
          </p:nvPr>
        </p:nvSpPr>
        <p:spPr>
          <a:xfrm>
            <a:off x="1146131" y="2603500"/>
            <a:ext cx="3141878" cy="576262"/>
          </a:xfrm>
        </p:spPr>
        <p:txBody>
          <a:bodyPr/>
          <a:lstStyle/>
          <a:p>
            <a:r>
              <a:rPr lang="en-US" sz="1800" dirty="0">
                <a:solidFill>
                  <a:schemeClr val="accent1">
                    <a:lumMod val="75000"/>
                  </a:schemeClr>
                </a:solidFill>
              </a:rPr>
              <a:t>Educational Development</a:t>
            </a:r>
            <a:endParaRPr lang="el-GR" sz="1800" dirty="0">
              <a:solidFill>
                <a:schemeClr val="accent1">
                  <a:lumMod val="75000"/>
                </a:schemeClr>
              </a:solidFill>
            </a:endParaRPr>
          </a:p>
        </p:txBody>
      </p:sp>
      <p:sp>
        <p:nvSpPr>
          <p:cNvPr id="4" name="Θέση κειμένου 3">
            <a:extLst>
              <a:ext uri="{FF2B5EF4-FFF2-40B4-BE49-F238E27FC236}">
                <a16:creationId xmlns:a16="http://schemas.microsoft.com/office/drawing/2014/main" id="{BCA6B15A-3B28-48BA-8E99-99E773A96DD4}"/>
              </a:ext>
            </a:extLst>
          </p:cNvPr>
          <p:cNvSpPr>
            <a:spLocks noGrp="1"/>
          </p:cNvSpPr>
          <p:nvPr>
            <p:ph type="body" sz="half" idx="15"/>
          </p:nvPr>
        </p:nvSpPr>
        <p:spPr/>
        <p:txBody>
          <a:bodyPr/>
          <a:lstStyle/>
          <a:p>
            <a:pPr>
              <a:buFont typeface="Arial" panose="020B0604020202020204" pitchFamily="34" charset="0"/>
              <a:buChar char="•"/>
            </a:pPr>
            <a:r>
              <a:rPr lang="en-US" sz="1600" dirty="0"/>
              <a:t>Catching up on missed education &amp; obtaining qualifications</a:t>
            </a:r>
            <a:br>
              <a:rPr lang="en-US" sz="1600" dirty="0"/>
            </a:br>
            <a:endParaRPr lang="en-US" sz="1600" dirty="0"/>
          </a:p>
          <a:p>
            <a:pPr>
              <a:buFont typeface="Arial" panose="020B0604020202020204" pitchFamily="34" charset="0"/>
              <a:buChar char="•"/>
            </a:pPr>
            <a:r>
              <a:rPr lang="en-US" sz="1600" dirty="0"/>
              <a:t>Developing basic skills (reading, writing, arithmetic)</a:t>
            </a:r>
          </a:p>
          <a:p>
            <a:endParaRPr lang="el-GR" dirty="0"/>
          </a:p>
        </p:txBody>
      </p:sp>
      <p:sp>
        <p:nvSpPr>
          <p:cNvPr id="5" name="Θέση κειμένου 4">
            <a:extLst>
              <a:ext uri="{FF2B5EF4-FFF2-40B4-BE49-F238E27FC236}">
                <a16:creationId xmlns:a16="http://schemas.microsoft.com/office/drawing/2014/main" id="{221C13B5-3220-4BC6-8D2D-DF42DCC919EF}"/>
              </a:ext>
            </a:extLst>
          </p:cNvPr>
          <p:cNvSpPr>
            <a:spLocks noGrp="1"/>
          </p:cNvSpPr>
          <p:nvPr>
            <p:ph type="body" sz="quarter" idx="3"/>
          </p:nvPr>
        </p:nvSpPr>
        <p:spPr/>
        <p:txBody>
          <a:bodyPr/>
          <a:lstStyle/>
          <a:p>
            <a:r>
              <a:rPr lang="en-US" sz="1800" dirty="0"/>
              <a:t>Personal Empowerment</a:t>
            </a:r>
            <a:endParaRPr lang="el-GR" sz="1800" dirty="0"/>
          </a:p>
        </p:txBody>
      </p:sp>
      <p:sp>
        <p:nvSpPr>
          <p:cNvPr id="6" name="Θέση κειμένου 5">
            <a:extLst>
              <a:ext uri="{FF2B5EF4-FFF2-40B4-BE49-F238E27FC236}">
                <a16:creationId xmlns:a16="http://schemas.microsoft.com/office/drawing/2014/main" id="{A98BB819-27D6-46BB-BD57-4CAD48D4F906}"/>
              </a:ext>
            </a:extLst>
          </p:cNvPr>
          <p:cNvSpPr>
            <a:spLocks noGrp="1"/>
          </p:cNvSpPr>
          <p:nvPr>
            <p:ph type="body" sz="half" idx="16"/>
          </p:nvPr>
        </p:nvSpPr>
        <p:spPr/>
        <p:txBody>
          <a:bodyPr/>
          <a:lstStyle/>
          <a:p>
            <a:pPr>
              <a:buFont typeface="Arial" panose="020B0604020202020204" pitchFamily="34" charset="0"/>
              <a:buChar char="•"/>
            </a:pPr>
            <a:r>
              <a:rPr lang="en-US" sz="1800" dirty="0"/>
              <a:t>Boosting self-confidence and self-esteem</a:t>
            </a:r>
            <a:br>
              <a:rPr lang="en-US" sz="1800" dirty="0"/>
            </a:br>
            <a:endParaRPr lang="en-US" sz="1800" dirty="0"/>
          </a:p>
          <a:p>
            <a:pPr>
              <a:buFont typeface="Arial" panose="020B0604020202020204" pitchFamily="34" charset="0"/>
              <a:buChar char="•"/>
            </a:pPr>
            <a:r>
              <a:rPr lang="en-US" sz="1800" dirty="0"/>
              <a:t>Social and psychological support</a:t>
            </a:r>
          </a:p>
          <a:p>
            <a:endParaRPr lang="el-GR" dirty="0"/>
          </a:p>
        </p:txBody>
      </p:sp>
      <p:sp>
        <p:nvSpPr>
          <p:cNvPr id="7" name="Θέση κειμένου 6">
            <a:extLst>
              <a:ext uri="{FF2B5EF4-FFF2-40B4-BE49-F238E27FC236}">
                <a16:creationId xmlns:a16="http://schemas.microsoft.com/office/drawing/2014/main" id="{B7B5569A-DD55-4354-80CE-20D0968FD79F}"/>
              </a:ext>
            </a:extLst>
          </p:cNvPr>
          <p:cNvSpPr>
            <a:spLocks noGrp="1"/>
          </p:cNvSpPr>
          <p:nvPr>
            <p:ph type="body" sz="quarter" idx="13"/>
          </p:nvPr>
        </p:nvSpPr>
        <p:spPr/>
        <p:txBody>
          <a:bodyPr/>
          <a:lstStyle/>
          <a:p>
            <a:r>
              <a:rPr lang="en-US" sz="1800" dirty="0"/>
              <a:t>Social &amp; Vocational Integration</a:t>
            </a:r>
            <a:endParaRPr lang="el-GR" sz="1800" dirty="0"/>
          </a:p>
        </p:txBody>
      </p:sp>
      <p:sp>
        <p:nvSpPr>
          <p:cNvPr id="8" name="Θέση κειμένου 7">
            <a:extLst>
              <a:ext uri="{FF2B5EF4-FFF2-40B4-BE49-F238E27FC236}">
                <a16:creationId xmlns:a16="http://schemas.microsoft.com/office/drawing/2014/main" id="{B30866D4-5BFB-4980-AA0F-19ECA8441792}"/>
              </a:ext>
            </a:extLst>
          </p:cNvPr>
          <p:cNvSpPr>
            <a:spLocks noGrp="1"/>
          </p:cNvSpPr>
          <p:nvPr>
            <p:ph type="body" sz="half" idx="17"/>
          </p:nvPr>
        </p:nvSpPr>
        <p:spPr/>
        <p:txBody>
          <a:bodyPr>
            <a:normAutofit fontScale="92500" lnSpcReduction="20000"/>
          </a:bodyPr>
          <a:lstStyle/>
          <a:p>
            <a:pPr>
              <a:buFont typeface="Arial" panose="020B0604020202020204" pitchFamily="34" charset="0"/>
              <a:buChar char="•"/>
            </a:pPr>
            <a:r>
              <a:rPr lang="en-US" sz="1800" dirty="0"/>
              <a:t>Improvement of vocational rehabilitation</a:t>
            </a:r>
            <a:br>
              <a:rPr lang="en-US" sz="1800" dirty="0"/>
            </a:br>
            <a:endParaRPr lang="en-US" sz="1800" dirty="0"/>
          </a:p>
          <a:p>
            <a:pPr>
              <a:buFont typeface="Arial" panose="020B0604020202020204" pitchFamily="34" charset="0"/>
              <a:buChar char="•"/>
            </a:pPr>
            <a:r>
              <a:rPr lang="en-US" sz="1800" dirty="0"/>
              <a:t>Reduction of social exclusion</a:t>
            </a:r>
            <a:br>
              <a:rPr lang="en-US" sz="1800" dirty="0"/>
            </a:br>
            <a:endParaRPr lang="en-US" sz="1800" dirty="0"/>
          </a:p>
          <a:p>
            <a:pPr>
              <a:buFont typeface="Arial" panose="020B0604020202020204" pitchFamily="34" charset="0"/>
              <a:buChar char="•"/>
            </a:pPr>
            <a:r>
              <a:rPr lang="en-US" sz="1800" dirty="0"/>
              <a:t>Development of job search skills</a:t>
            </a:r>
            <a:br>
              <a:rPr lang="en-US" sz="1800" dirty="0"/>
            </a:br>
            <a:endParaRPr lang="en-US" sz="1800" dirty="0"/>
          </a:p>
          <a:p>
            <a:pPr>
              <a:buFont typeface="Arial" panose="020B0604020202020204" pitchFamily="34" charset="0"/>
              <a:buChar char="•"/>
            </a:pPr>
            <a:r>
              <a:rPr lang="en-US" sz="1800" dirty="0"/>
              <a:t>Prevention of delinquent behavior</a:t>
            </a:r>
          </a:p>
          <a:p>
            <a:endParaRPr lang="el-GR" dirty="0"/>
          </a:p>
        </p:txBody>
      </p:sp>
    </p:spTree>
    <p:extLst>
      <p:ext uri="{BB962C8B-B14F-4D97-AF65-F5344CB8AC3E}">
        <p14:creationId xmlns:p14="http://schemas.microsoft.com/office/powerpoint/2010/main" val="1938615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E50F49-1AA8-4AC6-8717-AA43C3028C6E}"/>
              </a:ext>
            </a:extLst>
          </p:cNvPr>
          <p:cNvSpPr>
            <a:spLocks noGrp="1"/>
          </p:cNvSpPr>
          <p:nvPr>
            <p:ph type="title"/>
          </p:nvPr>
        </p:nvSpPr>
        <p:spPr/>
        <p:txBody>
          <a:bodyPr/>
          <a:lstStyle/>
          <a:p>
            <a:r>
              <a:rPr lang="en-US" sz="3600" dirty="0">
                <a:solidFill>
                  <a:srgbClr val="0070C0"/>
                </a:solidFill>
                <a:latin typeface="Arial" panose="020B0604020202020204" pitchFamily="34" charset="0"/>
                <a:cs typeface="Arial" panose="020B0604020202020204" pitchFamily="34" charset="0"/>
              </a:rPr>
              <a:t>What about the research</a:t>
            </a:r>
            <a:endParaRPr lang="el-GR" dirty="0"/>
          </a:p>
        </p:txBody>
      </p:sp>
      <p:sp>
        <p:nvSpPr>
          <p:cNvPr id="3" name="Θέση κειμένου 2">
            <a:extLst>
              <a:ext uri="{FF2B5EF4-FFF2-40B4-BE49-F238E27FC236}">
                <a16:creationId xmlns:a16="http://schemas.microsoft.com/office/drawing/2014/main" id="{1B128E37-77A4-4DCF-975D-809E1F8EA689}"/>
              </a:ext>
            </a:extLst>
          </p:cNvPr>
          <p:cNvSpPr>
            <a:spLocks noGrp="1"/>
          </p:cNvSpPr>
          <p:nvPr>
            <p:ph type="body" idx="1"/>
          </p:nvPr>
        </p:nvSpPr>
        <p:spPr/>
        <p:txBody>
          <a:bodyPr/>
          <a:lstStyle/>
          <a:p>
            <a:r>
              <a:rPr lang="en-US" sz="1600" dirty="0"/>
              <a:t>Detention conditions and the impact of imprisonment</a:t>
            </a:r>
            <a:endParaRPr lang="el-GR" sz="1600" dirty="0"/>
          </a:p>
        </p:txBody>
      </p:sp>
      <p:sp>
        <p:nvSpPr>
          <p:cNvPr id="4" name="Θέση κειμένου 3">
            <a:extLst>
              <a:ext uri="{FF2B5EF4-FFF2-40B4-BE49-F238E27FC236}">
                <a16:creationId xmlns:a16="http://schemas.microsoft.com/office/drawing/2014/main" id="{47F69BA8-C80C-4921-B5A2-1D6CBAEC0E78}"/>
              </a:ext>
            </a:extLst>
          </p:cNvPr>
          <p:cNvSpPr>
            <a:spLocks noGrp="1"/>
          </p:cNvSpPr>
          <p:nvPr>
            <p:ph type="body" sz="half" idx="15"/>
          </p:nvPr>
        </p:nvSpPr>
        <p:spPr/>
        <p:txBody>
          <a:bodyPr/>
          <a:lstStyle/>
          <a:p>
            <a:endParaRPr lang="en-US" dirty="0"/>
          </a:p>
          <a:p>
            <a:pPr marL="742950" lvl="1" indent="-285750">
              <a:buFont typeface="Arial" panose="020B0604020202020204" pitchFamily="34" charset="0"/>
              <a:buChar char="•"/>
            </a:pPr>
            <a:r>
              <a:rPr lang="en-US" sz="1400" dirty="0"/>
              <a:t>Analysis of factors affecting the quality of life of prisoners.</a:t>
            </a:r>
            <a:br>
              <a:rPr lang="en-US" sz="1400" dirty="0"/>
            </a:br>
            <a:endParaRPr lang="en-US" sz="1400" dirty="0"/>
          </a:p>
          <a:p>
            <a:pPr marL="742950" lvl="1" indent="-285750">
              <a:buFont typeface="Arial" panose="020B0604020202020204" pitchFamily="34" charset="0"/>
              <a:buChar char="•"/>
            </a:pPr>
            <a:r>
              <a:rPr lang="en-US" sz="1400" dirty="0"/>
              <a:t>The relationship between the prison environment and second chance schools.</a:t>
            </a:r>
          </a:p>
          <a:p>
            <a:endParaRPr lang="el-GR" dirty="0"/>
          </a:p>
        </p:txBody>
      </p:sp>
      <p:sp>
        <p:nvSpPr>
          <p:cNvPr id="5" name="Θέση κειμένου 4">
            <a:extLst>
              <a:ext uri="{FF2B5EF4-FFF2-40B4-BE49-F238E27FC236}">
                <a16:creationId xmlns:a16="http://schemas.microsoft.com/office/drawing/2014/main" id="{6BD5FD6F-D2D6-4DBE-8A6A-A035DF2FD6AC}"/>
              </a:ext>
            </a:extLst>
          </p:cNvPr>
          <p:cNvSpPr>
            <a:spLocks noGrp="1"/>
          </p:cNvSpPr>
          <p:nvPr>
            <p:ph type="body" sz="quarter" idx="3"/>
          </p:nvPr>
        </p:nvSpPr>
        <p:spPr/>
        <p:txBody>
          <a:bodyPr/>
          <a:lstStyle/>
          <a:p>
            <a:r>
              <a:rPr lang="en-US" sz="1600" dirty="0"/>
              <a:t>The value of education and vocational guidance in prison</a:t>
            </a:r>
            <a:endParaRPr lang="el-GR" sz="1600" dirty="0"/>
          </a:p>
        </p:txBody>
      </p:sp>
      <p:sp>
        <p:nvSpPr>
          <p:cNvPr id="6" name="Θέση κειμένου 5">
            <a:extLst>
              <a:ext uri="{FF2B5EF4-FFF2-40B4-BE49-F238E27FC236}">
                <a16:creationId xmlns:a16="http://schemas.microsoft.com/office/drawing/2014/main" id="{38D309A5-FB14-4D94-8909-82DBF4A646BB}"/>
              </a:ext>
            </a:extLst>
          </p:cNvPr>
          <p:cNvSpPr>
            <a:spLocks noGrp="1"/>
          </p:cNvSpPr>
          <p:nvPr>
            <p:ph type="body" sz="half" idx="16"/>
          </p:nvPr>
        </p:nvSpPr>
        <p:spPr/>
        <p:txBody>
          <a:bodyPr/>
          <a:lstStyle/>
          <a:p>
            <a:endParaRPr lang="en-US" dirty="0"/>
          </a:p>
          <a:p>
            <a:pPr marL="742950" lvl="1" indent="-285750">
              <a:buFont typeface="Arial" panose="020B0604020202020204" pitchFamily="34" charset="0"/>
              <a:buChar char="•"/>
            </a:pPr>
            <a:r>
              <a:rPr lang="en-US" sz="1400" dirty="0"/>
              <a:t>Education as a tool for developing skills and self-esteem.</a:t>
            </a:r>
            <a:br>
              <a:rPr lang="en-US" sz="1400" dirty="0"/>
            </a:br>
            <a:endParaRPr lang="en-US" sz="1400" dirty="0"/>
          </a:p>
          <a:p>
            <a:pPr marL="742950" lvl="1" indent="-285750">
              <a:buFont typeface="Arial" panose="020B0604020202020204" pitchFamily="34" charset="0"/>
              <a:buChar char="•"/>
            </a:pPr>
            <a:r>
              <a:rPr lang="en-US" sz="1400" dirty="0"/>
              <a:t>The role of vocational training in reducing recidivism and creating prospects after release.</a:t>
            </a:r>
          </a:p>
          <a:p>
            <a:endParaRPr lang="el-GR" dirty="0"/>
          </a:p>
        </p:txBody>
      </p:sp>
      <p:sp>
        <p:nvSpPr>
          <p:cNvPr id="7" name="Θέση κειμένου 6">
            <a:extLst>
              <a:ext uri="{FF2B5EF4-FFF2-40B4-BE49-F238E27FC236}">
                <a16:creationId xmlns:a16="http://schemas.microsoft.com/office/drawing/2014/main" id="{32AB5D05-CC5D-4C49-BD1D-532AF7435884}"/>
              </a:ext>
            </a:extLst>
          </p:cNvPr>
          <p:cNvSpPr>
            <a:spLocks noGrp="1"/>
          </p:cNvSpPr>
          <p:nvPr>
            <p:ph type="body" sz="quarter" idx="13"/>
          </p:nvPr>
        </p:nvSpPr>
        <p:spPr/>
        <p:txBody>
          <a:bodyPr/>
          <a:lstStyle/>
          <a:p>
            <a:r>
              <a:rPr lang="en-US" sz="1400" dirty="0"/>
              <a:t>The importance of reintegration programs for a sustainable return to society</a:t>
            </a:r>
            <a:endParaRPr lang="el-GR" sz="1400" dirty="0"/>
          </a:p>
        </p:txBody>
      </p:sp>
      <p:sp>
        <p:nvSpPr>
          <p:cNvPr id="8" name="Θέση κειμένου 7">
            <a:extLst>
              <a:ext uri="{FF2B5EF4-FFF2-40B4-BE49-F238E27FC236}">
                <a16:creationId xmlns:a16="http://schemas.microsoft.com/office/drawing/2014/main" id="{31E5A5A9-315E-486F-B228-21817BAB4E0C}"/>
              </a:ext>
            </a:extLst>
          </p:cNvPr>
          <p:cNvSpPr>
            <a:spLocks noGrp="1"/>
          </p:cNvSpPr>
          <p:nvPr>
            <p:ph type="body" sz="half" idx="17"/>
          </p:nvPr>
        </p:nvSpPr>
        <p:spPr/>
        <p:txBody>
          <a:bodyPr/>
          <a:lstStyle/>
          <a:p>
            <a:endParaRPr lang="en-US" dirty="0"/>
          </a:p>
          <a:p>
            <a:pPr marL="742950" lvl="1" indent="-285750">
              <a:buFont typeface="Arial" panose="020B0604020202020204" pitchFamily="34" charset="0"/>
              <a:buChar char="•"/>
            </a:pPr>
            <a:r>
              <a:rPr lang="en-US" sz="1600" dirty="0"/>
              <a:t>Successful practices from international or domestic programs.</a:t>
            </a:r>
            <a:br>
              <a:rPr lang="en-US" sz="1600" dirty="0"/>
            </a:br>
            <a:endParaRPr lang="en-US" sz="1600" dirty="0"/>
          </a:p>
          <a:p>
            <a:pPr marL="742950" lvl="1" indent="-285750">
              <a:buFont typeface="Arial" panose="020B0604020202020204" pitchFamily="34" charset="0"/>
              <a:buChar char="•"/>
            </a:pPr>
            <a:r>
              <a:rPr lang="en-US" sz="1600" dirty="0"/>
              <a:t>How my research contributes to improving reintegration policies.</a:t>
            </a:r>
          </a:p>
          <a:p>
            <a:endParaRPr lang="el-GR" dirty="0"/>
          </a:p>
        </p:txBody>
      </p:sp>
    </p:spTree>
    <p:extLst>
      <p:ext uri="{BB962C8B-B14F-4D97-AF65-F5344CB8AC3E}">
        <p14:creationId xmlns:p14="http://schemas.microsoft.com/office/powerpoint/2010/main" val="3868978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D6AB68-3018-4BEC-971D-4ED67F367E3D}"/>
              </a:ext>
            </a:extLst>
          </p:cNvPr>
          <p:cNvSpPr>
            <a:spLocks noGrp="1"/>
          </p:cNvSpPr>
          <p:nvPr>
            <p:ph type="title"/>
          </p:nvPr>
        </p:nvSpPr>
        <p:spPr/>
        <p:txBody>
          <a:bodyPr/>
          <a:lstStyle/>
          <a:p>
            <a:r>
              <a:rPr lang="en-US" dirty="0">
                <a:solidFill>
                  <a:srgbClr val="0070C0"/>
                </a:solidFill>
                <a:latin typeface="Arial" panose="020B0604020202020204" pitchFamily="34" charset="0"/>
                <a:cs typeface="Arial" panose="020B0604020202020204" pitchFamily="34" charset="0"/>
              </a:rPr>
              <a:t>Research questions</a:t>
            </a:r>
            <a:endParaRPr lang="el-GR" dirty="0">
              <a:solidFill>
                <a:srgbClr val="0070C0"/>
              </a:solidFill>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438DE7B9-23ED-4D85-9591-877BD54064DA}"/>
              </a:ext>
            </a:extLst>
          </p:cNvPr>
          <p:cNvSpPr>
            <a:spLocks noGrp="1"/>
          </p:cNvSpPr>
          <p:nvPr>
            <p:ph idx="1"/>
          </p:nvPr>
        </p:nvSpPr>
        <p:spPr/>
        <p:txBody>
          <a:bodyPr>
            <a:normAutofit/>
          </a:bodyPr>
          <a:lstStyle/>
          <a:p>
            <a:r>
              <a:rPr lang="en-US" sz="1600" dirty="0"/>
              <a:t>According to European Convention for the Prevention of Torture “Many prisoners are still held in conditions that are an affront to their human decency” This finding led me to research :</a:t>
            </a:r>
          </a:p>
          <a:p>
            <a:r>
              <a:rPr lang="en-US" sz="1600" dirty="0"/>
              <a:t>•about the living conditions and the consequences of confinement</a:t>
            </a:r>
          </a:p>
          <a:p>
            <a:r>
              <a:rPr lang="en-US" sz="1600" dirty="0"/>
              <a:t>•the right to education (structures, educational programs, etc.) and to what extent is protected or abused. What kind of educational programs are available to prisoners in Greece</a:t>
            </a:r>
          </a:p>
          <a:p>
            <a:r>
              <a:rPr lang="en-US" sz="1600" dirty="0"/>
              <a:t>•the role of education and  counselling in second chance schools and whether it can improve living and reintegration conditions </a:t>
            </a:r>
          </a:p>
          <a:p>
            <a:r>
              <a:rPr lang="en-US" sz="1600" dirty="0"/>
              <a:t>•The role of counsellor and how he could contribute to social reintegration and reduce recidivism</a:t>
            </a:r>
            <a:endParaRPr lang="el-GR" sz="1600" dirty="0"/>
          </a:p>
        </p:txBody>
      </p:sp>
    </p:spTree>
    <p:extLst>
      <p:ext uri="{BB962C8B-B14F-4D97-AF65-F5344CB8AC3E}">
        <p14:creationId xmlns:p14="http://schemas.microsoft.com/office/powerpoint/2010/main" val="22136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CC6FBB-EE28-4BC2-922E-0A3BE2262DDA}"/>
              </a:ext>
            </a:extLst>
          </p:cNvPr>
          <p:cNvSpPr>
            <a:spLocks noGrp="1"/>
          </p:cNvSpPr>
          <p:nvPr>
            <p:ph type="title"/>
          </p:nvPr>
        </p:nvSpPr>
        <p:spPr/>
        <p:txBody>
          <a:bodyPr/>
          <a:lstStyle/>
          <a:p>
            <a:r>
              <a:rPr lang="en-US" dirty="0">
                <a:solidFill>
                  <a:srgbClr val="0070C0"/>
                </a:solidFill>
                <a:latin typeface="Arial" panose="020B0604020202020204" pitchFamily="34" charset="0"/>
                <a:cs typeface="Arial" panose="020B0604020202020204" pitchFamily="34" charset="0"/>
              </a:rPr>
              <a:t>Research Methodology</a:t>
            </a:r>
            <a:endParaRPr lang="el-GR" dirty="0">
              <a:solidFill>
                <a:srgbClr val="0070C0"/>
              </a:solidFill>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E23A08E4-689F-41CD-B149-EF6C47C86FC8}"/>
              </a:ext>
            </a:extLst>
          </p:cNvPr>
          <p:cNvSpPr>
            <a:spLocks noGrp="1"/>
          </p:cNvSpPr>
          <p:nvPr>
            <p:ph idx="1"/>
          </p:nvPr>
        </p:nvSpPr>
        <p:spPr/>
        <p:txBody>
          <a:bodyPr/>
          <a:lstStyle/>
          <a:p>
            <a:r>
              <a:rPr lang="en-US" dirty="0"/>
              <a:t>The research method to be used is qualitative. The aim is to collect and study a multitude of empirical data, resulting from the interview and record the opinion of the group, in order to interpret it. The cross-checking of the data with the opinions of the prison officers and trainers is also very important for the reliability of the results of the research. The choice of the qualitative method for this research is also due to the disadvantage of quantitative methods in research concerning the incarcerated population.</a:t>
            </a:r>
            <a:endParaRPr lang="el-GR" dirty="0"/>
          </a:p>
        </p:txBody>
      </p:sp>
    </p:spTree>
    <p:extLst>
      <p:ext uri="{BB962C8B-B14F-4D97-AF65-F5344CB8AC3E}">
        <p14:creationId xmlns:p14="http://schemas.microsoft.com/office/powerpoint/2010/main" val="348667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AF23C6-42BD-47A0-85FF-79761185FF28}"/>
              </a:ext>
            </a:extLst>
          </p:cNvPr>
          <p:cNvSpPr>
            <a:spLocks noGrp="1"/>
          </p:cNvSpPr>
          <p:nvPr>
            <p:ph type="title"/>
          </p:nvPr>
        </p:nvSpPr>
        <p:spPr/>
        <p:txBody>
          <a:bodyPr/>
          <a:lstStyle/>
          <a:p>
            <a:r>
              <a:rPr lang="en-US" dirty="0">
                <a:solidFill>
                  <a:srgbClr val="0070C0"/>
                </a:solidFill>
                <a:latin typeface="Arial" panose="020B0604020202020204" pitchFamily="34" charset="0"/>
                <a:cs typeface="Arial" panose="020B0604020202020204" pitchFamily="34" charset="0"/>
              </a:rPr>
              <a:t>Size of the sample</a:t>
            </a:r>
            <a:endParaRPr lang="el-GR" dirty="0">
              <a:solidFill>
                <a:srgbClr val="0070C0"/>
              </a:solidFill>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0BF1AF49-5365-41CD-9745-422D5BE974FE}"/>
              </a:ext>
            </a:extLst>
          </p:cNvPr>
          <p:cNvSpPr>
            <a:spLocks noGrp="1"/>
          </p:cNvSpPr>
          <p:nvPr>
            <p:ph idx="1"/>
          </p:nvPr>
        </p:nvSpPr>
        <p:spPr/>
        <p:txBody>
          <a:bodyPr>
            <a:normAutofit/>
          </a:bodyPr>
          <a:lstStyle/>
          <a:p>
            <a:r>
              <a:rPr lang="en-US" sz="2000" dirty="0">
                <a:latin typeface="Arial" panose="020B0604020202020204" pitchFamily="34" charset="0"/>
                <a:cs typeface="Arial" panose="020B0604020202020204" pitchFamily="34" charset="0"/>
              </a:rPr>
              <a:t>•4 of the largest prisons in Greece</a:t>
            </a:r>
          </a:p>
          <a:p>
            <a:r>
              <a:rPr lang="en-US" sz="2000" dirty="0">
                <a:latin typeface="Arial" panose="020B0604020202020204" pitchFamily="34" charset="0"/>
                <a:cs typeface="Arial" panose="020B0604020202020204" pitchFamily="34" charset="0"/>
              </a:rPr>
              <a:t>•4 second chance schools</a:t>
            </a:r>
          </a:p>
          <a:p>
            <a:r>
              <a:rPr lang="en-US" sz="2000" dirty="0">
                <a:latin typeface="Arial" panose="020B0604020202020204" pitchFamily="34" charset="0"/>
                <a:cs typeface="Arial" panose="020B0604020202020204" pitchFamily="34" charset="0"/>
              </a:rPr>
              <a:t>•10 prison officers,  2 sergeant</a:t>
            </a:r>
          </a:p>
          <a:p>
            <a:r>
              <a:rPr lang="en-US" sz="2000" dirty="0">
                <a:latin typeface="Arial" panose="020B0604020202020204" pitchFamily="34" charset="0"/>
                <a:cs typeface="Arial" panose="020B0604020202020204" pitchFamily="34" charset="0"/>
              </a:rPr>
              <a:t>•8 educators and 2 consulter</a:t>
            </a:r>
          </a:p>
          <a:p>
            <a:r>
              <a:rPr lang="en-US" sz="2000" dirty="0">
                <a:latin typeface="Arial" panose="020B0604020202020204" pitchFamily="34" charset="0"/>
                <a:cs typeface="Arial" panose="020B0604020202020204" pitchFamily="34" charset="0"/>
              </a:rPr>
              <a:t>•1 psychologist</a:t>
            </a:r>
          </a:p>
          <a:p>
            <a:r>
              <a:rPr lang="en-US" sz="2000" dirty="0">
                <a:latin typeface="Arial" panose="020B0604020202020204" pitchFamily="34" charset="0"/>
                <a:cs typeface="Arial" panose="020B0604020202020204" pitchFamily="34" charset="0"/>
              </a:rPr>
              <a:t>•2  directors of second chance schools</a:t>
            </a:r>
          </a:p>
          <a:p>
            <a:r>
              <a:rPr lang="en-US" sz="2000" dirty="0">
                <a:latin typeface="Arial" panose="020B0604020202020204" pitchFamily="34" charset="0"/>
                <a:cs typeface="Arial" panose="020B0604020202020204" pitchFamily="34" charset="0"/>
              </a:rPr>
              <a:t>•10 after release prisoners</a:t>
            </a: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3800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11603F-084A-40F1-AC19-6AA675F44E28}"/>
              </a:ext>
            </a:extLst>
          </p:cNvPr>
          <p:cNvSpPr>
            <a:spLocks noGrp="1"/>
          </p:cNvSpPr>
          <p:nvPr>
            <p:ph type="title"/>
          </p:nvPr>
        </p:nvSpPr>
        <p:spPr/>
        <p:txBody>
          <a:bodyPr/>
          <a:lstStyle/>
          <a:p>
            <a:r>
              <a:rPr lang="en-US" dirty="0">
                <a:solidFill>
                  <a:srgbClr val="0070C0"/>
                </a:solidFill>
                <a:latin typeface="Arial" panose="020B0604020202020204" pitchFamily="34" charset="0"/>
                <a:cs typeface="Arial" panose="020B0604020202020204" pitchFamily="34" charset="0"/>
              </a:rPr>
              <a:t>Literature review</a:t>
            </a:r>
            <a:endParaRPr lang="el-GR" dirty="0">
              <a:solidFill>
                <a:srgbClr val="0070C0"/>
              </a:solidFill>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2BDD9587-EDA9-4977-9CFC-6B08D70D4394}"/>
              </a:ext>
            </a:extLst>
          </p:cNvPr>
          <p:cNvSpPr>
            <a:spLocks noGrp="1"/>
          </p:cNvSpPr>
          <p:nvPr>
            <p:ph idx="1"/>
          </p:nvPr>
        </p:nvSpPr>
        <p:spPr/>
        <p:txBody>
          <a:bodyPr/>
          <a:lstStyle/>
          <a:p>
            <a:r>
              <a:rPr lang="en-US" sz="2000" dirty="0">
                <a:solidFill>
                  <a:schemeClr val="tx2"/>
                </a:solidFill>
                <a:latin typeface="Arial" panose="020B0604020202020204" pitchFamily="34" charset="0"/>
                <a:cs typeface="Arial" panose="020B0604020202020204" pitchFamily="34" charset="0"/>
              </a:rPr>
              <a:t>Presentation of the synthesis of the Greek and international bibliographical sources I studied</a:t>
            </a:r>
          </a:p>
          <a:p>
            <a:r>
              <a:rPr lang="en-US" sz="2000" dirty="0">
                <a:solidFill>
                  <a:schemeClr val="tx2"/>
                </a:solidFill>
                <a:latin typeface="Arial" panose="020B0604020202020204" pitchFamily="34" charset="0"/>
                <a:cs typeface="Arial" panose="020B0604020202020204" pitchFamily="34" charset="0"/>
              </a:rPr>
              <a:t>Critical evaluation of them in order to gain a clear picture of the subject</a:t>
            </a:r>
          </a:p>
          <a:p>
            <a:r>
              <a:rPr lang="en-US" sz="2000" dirty="0">
                <a:solidFill>
                  <a:schemeClr val="tx2"/>
                </a:solidFill>
                <a:latin typeface="Arial" panose="020B0604020202020204" pitchFamily="34" charset="0"/>
                <a:cs typeface="Arial" panose="020B0604020202020204" pitchFamily="34" charset="0"/>
              </a:rPr>
              <a:t>Recording of the Greek Law about the rights of the prisoners</a:t>
            </a:r>
          </a:p>
          <a:p>
            <a:endParaRPr lang="el-GR" dirty="0"/>
          </a:p>
        </p:txBody>
      </p:sp>
    </p:spTree>
    <p:extLst>
      <p:ext uri="{BB962C8B-B14F-4D97-AF65-F5344CB8AC3E}">
        <p14:creationId xmlns:p14="http://schemas.microsoft.com/office/powerpoint/2010/main" val="23884761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ίθουσα συσκέψεων &quot;Ιόν&quot;">
  <a:themeElements>
    <a:clrScheme name="Αίθουσα συσκέψεων &quot;Ιόν&quot;">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Αίθουσα συσκέψεων &quot;Ιόν&quot;">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ίθουσα συσκέψεων &quot;Ιόν&quot;">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227</TotalTime>
  <Words>925</Words>
  <Application>Microsoft Office PowerPoint</Application>
  <PresentationFormat>Panorámica</PresentationFormat>
  <Paragraphs>85</Paragraphs>
  <Slides>13</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13</vt:i4>
      </vt:variant>
    </vt:vector>
  </HeadingPairs>
  <TitlesOfParts>
    <vt:vector size="21" baseType="lpstr">
      <vt:lpstr>Arial</vt:lpstr>
      <vt:lpstr>Calibri</vt:lpstr>
      <vt:lpstr>Century Gothic</vt:lpstr>
      <vt:lpstr>Georgia</vt:lpstr>
      <vt:lpstr>Trebuchet MS</vt:lpstr>
      <vt:lpstr>Wingdings</vt:lpstr>
      <vt:lpstr>Wingdings 3</vt:lpstr>
      <vt:lpstr>Αίθουσα συσκέψεων "Ιόν"</vt:lpstr>
      <vt:lpstr>The significant role of Second Chance Schools in prisons 9th international online Symposium high academic achievement La Nucia</vt:lpstr>
      <vt:lpstr>The role of Second Chance Schools in prisons</vt:lpstr>
      <vt:lpstr>The Role of the Educator</vt:lpstr>
      <vt:lpstr>Aims and benefits of second chance schools</vt:lpstr>
      <vt:lpstr>What about the research</vt:lpstr>
      <vt:lpstr>Research questions</vt:lpstr>
      <vt:lpstr>Research Methodology</vt:lpstr>
      <vt:lpstr>Size of the sample</vt:lpstr>
      <vt:lpstr>Literature review</vt:lpstr>
      <vt:lpstr>YEARLY PLAN PROCEDURE</vt:lpstr>
      <vt:lpstr>Expected research result</vt:lpstr>
      <vt:lpstr>Bibliography</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pc1</dc:creator>
  <cp:lastModifiedBy>Ramón Ruiz</cp:lastModifiedBy>
  <cp:revision>18</cp:revision>
  <dcterms:created xsi:type="dcterms:W3CDTF">2025-05-16T18:48:58Z</dcterms:created>
  <dcterms:modified xsi:type="dcterms:W3CDTF">2025-07-07T16:12:10Z</dcterms:modified>
</cp:coreProperties>
</file>